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Lato"/>
      <p:regular r:id="rId37"/>
      <p:bold r:id="rId38"/>
      <p:italic r:id="rId39"/>
      <p:boldItalic r:id="rId40"/>
    </p:embeddedFont>
    <p:embeddedFont>
      <p:font typeface="Source Sans Pro SemiBold"/>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42" Type="http://schemas.openxmlformats.org/officeDocument/2006/relationships/font" Target="fonts/SourceSansProSemiBold-bold.fntdata"/><Relationship Id="rId41" Type="http://schemas.openxmlformats.org/officeDocument/2006/relationships/font" Target="fonts/SourceSansProSemiBold-regular.fntdata"/><Relationship Id="rId22" Type="http://schemas.openxmlformats.org/officeDocument/2006/relationships/slide" Target="slides/slide17.xml"/><Relationship Id="rId44" Type="http://schemas.openxmlformats.org/officeDocument/2006/relationships/font" Target="fonts/SourceSansProSemiBold-boldItalic.fntdata"/><Relationship Id="rId21" Type="http://schemas.openxmlformats.org/officeDocument/2006/relationships/slide" Target="slides/slide16.xml"/><Relationship Id="rId43" Type="http://schemas.openxmlformats.org/officeDocument/2006/relationships/font" Target="fonts/SourceSansProSemi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ooking.ai/how-booking-com-increases-the-power-of-online-experiments-with-cuped-995d186fff1d" TargetMode="External"/><Relationship Id="rId3" Type="http://schemas.openxmlformats.org/officeDocument/2006/relationships/hyperlink" Target="https://www.booking.com/"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bbdbd4dc4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bbdbd4dc4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We’re here to talk about this miraculous technique called CUPED.</a:t>
            </a:r>
            <a:endParaRPr>
              <a:solidFill>
                <a:schemeClr val="dk1"/>
              </a:solidFill>
            </a:endParaRPr>
          </a:p>
          <a:p>
            <a:pPr indent="0" lvl="0" marL="0" rtl="0" algn="l">
              <a:spcBef>
                <a:spcPts val="0"/>
              </a:spcBef>
              <a:spcAft>
                <a:spcPts val="0"/>
              </a:spcAft>
              <a:buNone/>
            </a:pPr>
            <a:r>
              <a:rPr lang="en">
                <a:solidFill>
                  <a:schemeClr val="dk1"/>
                </a:solidFill>
              </a:rPr>
              <a:t>And, hopefully, by the end of this half-an-hour you’ll be able to run tests faster and cheaper and be real OGs.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acd57d253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acd57d253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Margin of Error</a:t>
            </a:r>
            <a:endParaRPr/>
          </a:p>
          <a:p>
            <a:pPr indent="0" lvl="0" marL="0" rtl="0" algn="l">
              <a:spcBef>
                <a:spcPts val="0"/>
              </a:spcBef>
              <a:spcAft>
                <a:spcPts val="0"/>
              </a:spcAft>
              <a:buNone/>
            </a:pPr>
            <a:r>
              <a:rPr lang="en"/>
              <a:t>This is tricky, because we basically hope that the treatment has any impact. And changing Margin of Error seems like a deeper and less obvious task. It is possible and it is efficient since MoE is squared so the impact is squared, but w can talk about that another time.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acd57d2531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acd57d2531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a:t>
            </a:r>
            <a:endParaRPr/>
          </a:p>
          <a:p>
            <a:pPr indent="0" lvl="0" marL="0" rtl="0" algn="l">
              <a:spcBef>
                <a:spcPts val="0"/>
              </a:spcBef>
              <a:spcAft>
                <a:spcPts val="0"/>
              </a:spcAft>
              <a:buNone/>
            </a:pPr>
            <a:r>
              <a:rPr lang="en"/>
              <a:t>This IS possible. And that’s what we’re going to try to do.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acd57d2531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acd57d2531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acd57d253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acd57d253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though we can have a </a:t>
            </a:r>
            <a:r>
              <a:rPr lang="en"/>
              <a:t>decent</a:t>
            </a:r>
            <a:r>
              <a:rPr lang="en"/>
              <a:t> difference in means, HIGH VARIANCE can still cause us troubles.</a:t>
            </a:r>
            <a:endParaRPr/>
          </a:p>
          <a:p>
            <a:pPr indent="0" lvl="0" marL="0" rtl="0" algn="l">
              <a:spcBef>
                <a:spcPts val="0"/>
              </a:spcBef>
              <a:spcAft>
                <a:spcPts val="0"/>
              </a:spcAft>
              <a:buNone/>
            </a:pPr>
            <a:r>
              <a:rPr lang="en"/>
              <a:t>Distributions are hard to distinguish from one another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acd57d253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acd57d253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if we lower the variance, they become much more distinguishable.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acd57d2531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acd57d2531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Basically, we want to take a variable X that is not affected by the experiment. For example, just take one from before the experiment start.</a:t>
            </a:r>
            <a:endParaRPr/>
          </a:p>
          <a:p>
            <a:pPr indent="-298450" lvl="0" marL="457200" rtl="0" algn="l">
              <a:spcBef>
                <a:spcPts val="0"/>
              </a:spcBef>
              <a:spcAft>
                <a:spcPts val="0"/>
              </a:spcAft>
              <a:buSzPts val="1100"/>
              <a:buAutoNum type="arabicPeriod"/>
            </a:pPr>
            <a:r>
              <a:rPr lang="en"/>
              <a:t>Then, our desired CUPED-metric is the original metric, adjusted by this X and some parameter \theta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acd57d253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acd57d253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595959"/>
                </a:solidFill>
              </a:rPr>
              <a:t>Now the tricky part. If Y and X are independent, what happens to the </a:t>
            </a:r>
            <a:r>
              <a:rPr b="1" lang="en" sz="1200">
                <a:solidFill>
                  <a:srgbClr val="595959"/>
                </a:solidFill>
              </a:rPr>
              <a:t>Var</a:t>
            </a:r>
            <a:r>
              <a:rPr lang="en" sz="1200">
                <a:solidFill>
                  <a:srgbClr val="595959"/>
                </a:solidFill>
              </a:rPr>
              <a:t>?</a:t>
            </a:r>
            <a:endParaRPr sz="1200">
              <a:solidFill>
                <a:srgbClr val="595959"/>
              </a:solidFill>
            </a:endParaRPr>
          </a:p>
          <a:p>
            <a:pPr indent="0" lvl="0" marL="0" rtl="0" algn="l">
              <a:lnSpc>
                <a:spcPct val="100000"/>
              </a:lnSpc>
              <a:spcBef>
                <a:spcPts val="1200"/>
              </a:spcBef>
              <a:spcAft>
                <a:spcPts val="0"/>
              </a:spcAft>
              <a:buNone/>
            </a:pPr>
            <a:r>
              <a:rPr lang="en" sz="1200">
                <a:solidFill>
                  <a:srgbClr val="595959"/>
                </a:solidFill>
              </a:rPr>
              <a:t>Correct. </a:t>
            </a:r>
            <a:r>
              <a:rPr b="1" lang="en" sz="1200">
                <a:solidFill>
                  <a:srgbClr val="595959"/>
                </a:solidFill>
              </a:rPr>
              <a:t>Cov</a:t>
            </a:r>
            <a:r>
              <a:rPr lang="en" sz="1200">
                <a:solidFill>
                  <a:srgbClr val="595959"/>
                </a:solidFill>
              </a:rPr>
              <a:t> = 0. And </a:t>
            </a:r>
            <a:r>
              <a:rPr b="1" lang="en" sz="1200">
                <a:solidFill>
                  <a:srgbClr val="595959"/>
                </a:solidFill>
              </a:rPr>
              <a:t>Var</a:t>
            </a:r>
            <a:r>
              <a:rPr lang="en" sz="1200">
                <a:solidFill>
                  <a:srgbClr val="595959"/>
                </a:solidFill>
              </a:rPr>
              <a:t> does not decrease.</a:t>
            </a:r>
            <a:endParaRPr sz="1200">
              <a:solidFill>
                <a:srgbClr val="595959"/>
              </a:solidFill>
            </a:endParaRPr>
          </a:p>
          <a:p>
            <a:pPr indent="0" lvl="0" marL="0" rtl="0" algn="l">
              <a:lnSpc>
                <a:spcPct val="100000"/>
              </a:lnSpc>
              <a:spcBef>
                <a:spcPts val="1200"/>
              </a:spcBef>
              <a:spcAft>
                <a:spcPts val="0"/>
              </a:spcAft>
              <a:buNone/>
            </a:pPr>
            <a:r>
              <a:t/>
            </a:r>
            <a:endParaRPr sz="14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acd57d2531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acd57d2531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sz="1200">
                <a:solidFill>
                  <a:srgbClr val="595959"/>
                </a:solidFill>
              </a:rPr>
              <a:t>So the </a:t>
            </a:r>
            <a:r>
              <a:rPr b="1" lang="en" sz="1200">
                <a:solidFill>
                  <a:srgbClr val="595959"/>
                </a:solidFill>
              </a:rPr>
              <a:t>trick</a:t>
            </a:r>
            <a:r>
              <a:rPr lang="en" sz="1200">
                <a:solidFill>
                  <a:srgbClr val="595959"/>
                </a:solidFill>
              </a:rPr>
              <a:t> is to </a:t>
            </a:r>
            <a:r>
              <a:rPr lang="en" sz="1200">
                <a:solidFill>
                  <a:srgbClr val="595959"/>
                </a:solidFill>
              </a:rPr>
              <a:t>choose </a:t>
            </a:r>
            <a:r>
              <a:rPr i="1" lang="en" sz="1200">
                <a:solidFill>
                  <a:srgbClr val="595959"/>
                </a:solidFill>
              </a:rPr>
              <a:t>X</a:t>
            </a:r>
            <a:r>
              <a:rPr lang="en" sz="1200">
                <a:solidFill>
                  <a:srgbClr val="595959"/>
                </a:solidFill>
              </a:rPr>
              <a:t> such that it is dependant on </a:t>
            </a:r>
            <a:r>
              <a:rPr i="1" lang="en" sz="1200">
                <a:solidFill>
                  <a:srgbClr val="595959"/>
                </a:solidFill>
              </a:rPr>
              <a:t>Y</a:t>
            </a:r>
            <a:r>
              <a:rPr lang="en" sz="1200">
                <a:solidFill>
                  <a:srgbClr val="595959"/>
                </a:solidFill>
              </a:rPr>
              <a:t>, but independent on the experiment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acd57d2531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acd57d2531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can calculate parameter </a:t>
            </a:r>
            <a:r>
              <a:rPr b="1" lang="en"/>
              <a:t>\theta</a:t>
            </a:r>
            <a:r>
              <a:rPr lang="en"/>
              <a:t> that minimizes the </a:t>
            </a:r>
            <a:r>
              <a:rPr b="1" lang="en"/>
              <a:t>Var(Y_{CUPED})</a:t>
            </a:r>
            <a:r>
              <a:rPr lang="en"/>
              <a:t>. This is a school formula for parabola’s minimum (x_{min} = -b/(2a)).</a:t>
            </a:r>
            <a:endParaRPr/>
          </a:p>
          <a:p>
            <a:pPr indent="0" lvl="0" marL="0" rtl="0" algn="l">
              <a:spcBef>
                <a:spcPts val="0"/>
              </a:spcBef>
              <a:spcAft>
                <a:spcPts val="0"/>
              </a:spcAft>
              <a:buNone/>
            </a:pPr>
            <a:r>
              <a:rPr lang="en"/>
              <a:t>And substitute it into the </a:t>
            </a:r>
            <a:r>
              <a:rPr b="1" lang="en">
                <a:solidFill>
                  <a:schemeClr val="dk1"/>
                </a:solidFill>
              </a:rPr>
              <a:t>Var(Y_{CUPED}) </a:t>
            </a:r>
            <a:r>
              <a:rPr lang="en">
                <a:solidFill>
                  <a:schemeClr val="dk1"/>
                </a:solidFill>
              </a:rPr>
              <a:t>formula. </a:t>
            </a:r>
            <a:endParaRPr>
              <a:solidFill>
                <a:schemeClr val="dk1"/>
              </a:solidFill>
            </a:endParaRPr>
          </a:p>
          <a:p>
            <a:pPr indent="0" lvl="0" marL="0" rtl="0" algn="l">
              <a:spcBef>
                <a:spcPts val="0"/>
              </a:spcBef>
              <a:spcAft>
                <a:spcPts val="0"/>
              </a:spcAft>
              <a:buNone/>
            </a:pPr>
            <a:r>
              <a:rPr lang="en">
                <a:solidFill>
                  <a:schemeClr val="dk1"/>
                </a:solidFill>
              </a:rPr>
              <a:t>We get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acd57d253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acd57d253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Voila. The desired Variance of Y_{CUPED}. </a:t>
            </a:r>
            <a:endParaRPr/>
          </a:p>
          <a:p>
            <a:pPr indent="0" lvl="0" marL="0" rtl="0" algn="l">
              <a:spcBef>
                <a:spcPts val="0"/>
              </a:spcBef>
              <a:spcAft>
                <a:spcPts val="0"/>
              </a:spcAft>
              <a:buNone/>
            </a:pPr>
            <a:r>
              <a:rPr lang="en"/>
              <a:t>You can clearly see: </a:t>
            </a:r>
            <a:r>
              <a:rPr i="1" lang="en"/>
              <a:t>the higher the </a:t>
            </a:r>
            <a:r>
              <a:rPr b="1" i="1" lang="en"/>
              <a:t>correlation</a:t>
            </a:r>
            <a:r>
              <a:rPr i="1" lang="en"/>
              <a:t> between Y and X, the lower the Variance</a:t>
            </a:r>
            <a:r>
              <a:rPr lang="en"/>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acd57d253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acd57d253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acd57d2531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acd57d2531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The Variance of Y depends on the covariate and other factors.</a:t>
            </a:r>
            <a:endParaRPr>
              <a:solidFill>
                <a:schemeClr val="dk1"/>
              </a:solidFill>
            </a:endParaRPr>
          </a:p>
          <a:p>
            <a:pPr indent="0" lvl="0" marL="0" rtl="0" algn="l">
              <a:lnSpc>
                <a:spcPct val="100000"/>
              </a:lnSpc>
              <a:spcBef>
                <a:spcPts val="1200"/>
              </a:spcBef>
              <a:spcAft>
                <a:spcPts val="1200"/>
              </a:spcAft>
              <a:buNone/>
            </a:pPr>
            <a:r>
              <a:rPr lang="en">
                <a:solidFill>
                  <a:schemeClr val="dk1"/>
                </a:solidFill>
              </a:rPr>
              <a:t>Get rid of the part of Variance, that depends on the covariate.</a:t>
            </a:r>
            <a:endParaRPr sz="1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acd57d2531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acd57d2531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need to make a tiny adjustment.</a:t>
            </a:r>
            <a:endParaRPr/>
          </a:p>
          <a:p>
            <a:pPr indent="0" lvl="0" marL="0" rtl="0" algn="l">
              <a:spcBef>
                <a:spcPts val="0"/>
              </a:spcBef>
              <a:spcAft>
                <a:spcPts val="0"/>
              </a:spcAft>
              <a:buNone/>
            </a:pPr>
            <a:r>
              <a:rPr lang="en"/>
              <a:t>The problem with this Y_{CUPED} is that it is BIASED. Look…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acd57d2531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acd57d2531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fix the bias, we basically adjust this Y_{CUPED} by the residing value and we get…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acd57d2531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acd57d2531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\E(X) in our case is just the mean of a covariate.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Y_{CUPED adjusted} is an UNBIASED estimator for Y, which has the same Variance as Y_{CUPED}, which is lower or equal than Var(Y).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NOTE: *** this adjustment is not a must, but it makes the metric unbiased. In fact, Microsoft and Netflix use the unadjusted version: Y_{CUPED} = Y - \theta X</a:t>
            </a:r>
            <a:endParaRPr/>
          </a:p>
          <a:p>
            <a:pPr indent="0" lvl="0" marL="0" rtl="0" algn="l">
              <a:spcBef>
                <a:spcPts val="0"/>
              </a:spcBef>
              <a:spcAft>
                <a:spcPts val="0"/>
              </a:spcAft>
              <a:buNone/>
            </a:pPr>
            <a:r>
              <a:rPr lang="en"/>
              <a:t>(source: </a:t>
            </a:r>
            <a:r>
              <a:rPr lang="en" u="sng">
                <a:solidFill>
                  <a:schemeClr val="hlink"/>
                </a:solidFill>
                <a:hlinkClick r:id="rId2"/>
              </a:rPr>
              <a:t>https://booking.ai/how-booking-com-increases-the-power-of-online-experiments-with-cuped-995d186fff1d</a:t>
            </a:r>
            <a:r>
              <a:rPr lang="en"/>
              <a:t> (‘</a:t>
            </a:r>
            <a:r>
              <a:rPr lang="en">
                <a:solidFill>
                  <a:srgbClr val="292929"/>
                </a:solidFill>
                <a:highlight>
                  <a:srgbClr val="FFFFFF"/>
                </a:highlight>
              </a:rPr>
              <a:t>At </a:t>
            </a:r>
            <a:r>
              <a:rPr lang="en" u="sng">
                <a:solidFill>
                  <a:schemeClr val="hlink"/>
                </a:solidFill>
                <a:hlinkClick r:id="rId3"/>
              </a:rPr>
              <a:t>Booking.com</a:t>
            </a:r>
            <a:r>
              <a:rPr lang="en">
                <a:solidFill>
                  <a:srgbClr val="292929"/>
                </a:solidFill>
                <a:highlight>
                  <a:srgbClr val="FFFFFF"/>
                </a:highlight>
              </a:rPr>
              <a:t>, we implement…</a:t>
            </a:r>
            <a:r>
              <a:rPr lang="en"/>
              <a:t>’)</a:t>
            </a:r>
            <a:r>
              <a:rPr lang="en"/>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acd57d21e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acd57d21e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main principles.</a:t>
            </a:r>
            <a:endParaRPr/>
          </a:p>
          <a:p>
            <a:pPr indent="0" lvl="0" marL="0" rtl="0" algn="l">
              <a:spcBef>
                <a:spcPts val="0"/>
              </a:spcBef>
              <a:spcAft>
                <a:spcPts val="0"/>
              </a:spcAft>
              <a:buNone/>
            </a:pPr>
            <a:r>
              <a:rPr lang="en"/>
              <a:t>An example of a covariate can be just </a:t>
            </a:r>
            <a:r>
              <a:rPr b="1" lang="en"/>
              <a:t>historic values of the metric from the past.</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acd57d2531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acd57d2531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think about the connection between the metric and historic metric (here’s an example from one of the original articles by Booking.com), what you want to do is just approximate this connection with a slope and have new CUPED-adjusted </a:t>
            </a:r>
            <a:r>
              <a:rPr lang="en"/>
              <a:t>metrics</a:t>
            </a:r>
            <a:r>
              <a:rPr lang="en"/>
              <a:t> as the residuals.</a:t>
            </a:r>
            <a:endParaRPr/>
          </a:p>
          <a:p>
            <a:pPr indent="0" lvl="0" marL="0" rtl="0" algn="l">
              <a:spcBef>
                <a:spcPts val="0"/>
              </a:spcBef>
              <a:spcAft>
                <a:spcPts val="0"/>
              </a:spcAft>
              <a:buNone/>
            </a:pPr>
            <a:r>
              <a:rPr lang="en"/>
              <a:t>In fact, you are not restricted to using a linear function. </a:t>
            </a:r>
            <a:r>
              <a:rPr lang="en"/>
              <a:t>Theoretically</a:t>
            </a:r>
            <a:r>
              <a:rPr lang="en"/>
              <a:t>, you can train a boosting algorithm on historic data and use it as a covariate.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acd57d253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acd57d253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acd57d2531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acd57d2531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want to run tests faster to </a:t>
            </a:r>
            <a:r>
              <a:rPr b="1" lang="en"/>
              <a:t>save time, money </a:t>
            </a:r>
            <a:r>
              <a:rPr lang="en"/>
              <a:t>and</a:t>
            </a:r>
            <a:r>
              <a:rPr b="1" lang="en"/>
              <a:t> users.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And CUPED turns out to be a very cool tool for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Doing so, we decrease the variance of the metric.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you’re golden.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acd57d2531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acd57d2531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have fun, be efficient and optimize your tests.</a:t>
            </a:r>
            <a:endParaRPr/>
          </a:p>
          <a:p>
            <a:pPr indent="0" lvl="0" marL="0" rtl="0" algn="l">
              <a:spcBef>
                <a:spcPts val="0"/>
              </a:spcBef>
              <a:spcAft>
                <a:spcPts val="0"/>
              </a:spcAft>
              <a:buNone/>
            </a:pPr>
            <a:r>
              <a:rPr lang="en"/>
              <a:t>It was a pleasure.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b280fad100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b280fad100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acd57d25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acd57d25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acd57d21e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acd57d21e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b943958c8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b943958c8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acd57d253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acd57d253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an ideal world, we run a test, wait to accumulate enough data, calculate this effect, evaluate if the effect is significant.</a:t>
            </a:r>
            <a:endParaRPr/>
          </a:p>
          <a:p>
            <a:pPr indent="0" lvl="0" marL="0" rtl="0" algn="l">
              <a:spcBef>
                <a:spcPts val="0"/>
              </a:spcBef>
              <a:spcAft>
                <a:spcPts val="0"/>
              </a:spcAft>
              <a:buNone/>
            </a:pPr>
            <a:r>
              <a:rPr lang="en"/>
              <a:t>Make a judgement on the test results.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acd57d2531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acd57d2531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in real world </a:t>
            </a:r>
            <a:r>
              <a:rPr lang="en"/>
              <a:t>there’re</a:t>
            </a:r>
            <a:r>
              <a:rPr lang="en"/>
              <a:t> a lot of ifs and buts. And </a:t>
            </a:r>
            <a:r>
              <a:rPr lang="en">
                <a:solidFill>
                  <a:srgbClr val="FF0000"/>
                </a:solidFill>
              </a:rPr>
              <a:t>THIS STEP</a:t>
            </a:r>
            <a:r>
              <a:rPr lang="en"/>
              <a:t> might cause a lot of issues that we might want to solve.</a:t>
            </a:r>
            <a:endParaRPr/>
          </a:p>
          <a:p>
            <a:pPr indent="0" lvl="0" marL="0" rtl="0" algn="l">
              <a:spcBef>
                <a:spcPts val="0"/>
              </a:spcBef>
              <a:spcAft>
                <a:spcPts val="0"/>
              </a:spcAft>
              <a:buNone/>
            </a:pPr>
            <a:r>
              <a:rPr lang="en"/>
              <a:t>We want to </a:t>
            </a:r>
            <a:r>
              <a:rPr b="1" lang="en"/>
              <a:t>accumulate enough data</a:t>
            </a:r>
            <a:r>
              <a:rPr lang="en"/>
              <a:t> AS FAST AS POSSIBLE.</a:t>
            </a:r>
            <a:endParaRPr/>
          </a:p>
          <a:p>
            <a:pPr indent="0" lvl="0" marL="0" rtl="0" algn="l">
              <a:spcBef>
                <a:spcPts val="0"/>
              </a:spcBef>
              <a:spcAft>
                <a:spcPts val="0"/>
              </a:spcAft>
              <a:buNone/>
            </a:pPr>
            <a:r>
              <a:rPr lang="en"/>
              <a:t>That is, we want to </a:t>
            </a:r>
            <a:r>
              <a:rPr b="1" lang="en"/>
              <a:t>decrease our sample size</a:t>
            </a:r>
            <a:r>
              <a:rPr lang="en"/>
              <a:t> AS MUCH AS POSSIBLE.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acd57d21e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acd57d21e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595959"/>
              </a:buClr>
              <a:buSzPts val="1100"/>
              <a:buChar char="-"/>
            </a:pPr>
            <a:r>
              <a:rPr lang="en">
                <a:solidFill>
                  <a:srgbClr val="595959"/>
                </a:solidFill>
              </a:rPr>
              <a:t>Save time (to spend it with friends, of course)</a:t>
            </a:r>
            <a:endParaRPr>
              <a:solidFill>
                <a:srgbClr val="595959"/>
              </a:solidFill>
            </a:endParaRPr>
          </a:p>
          <a:p>
            <a:pPr indent="-298450" lvl="0" marL="457200" rtl="0" algn="l">
              <a:lnSpc>
                <a:spcPct val="115000"/>
              </a:lnSpc>
              <a:spcBef>
                <a:spcPts val="0"/>
              </a:spcBef>
              <a:spcAft>
                <a:spcPts val="0"/>
              </a:spcAft>
              <a:buClr>
                <a:srgbClr val="595959"/>
              </a:buClr>
              <a:buSzPts val="1100"/>
              <a:buChar char="-"/>
            </a:pPr>
            <a:r>
              <a:rPr lang="en">
                <a:solidFill>
                  <a:srgbClr val="595959"/>
                </a:solidFill>
              </a:rPr>
              <a:t>Save money</a:t>
            </a:r>
            <a:endParaRPr>
              <a:solidFill>
                <a:srgbClr val="595959"/>
              </a:solidFill>
            </a:endParaRPr>
          </a:p>
          <a:p>
            <a:pPr indent="-298450" lvl="0" marL="457200" rtl="0" algn="l">
              <a:lnSpc>
                <a:spcPct val="115000"/>
              </a:lnSpc>
              <a:spcBef>
                <a:spcPts val="0"/>
              </a:spcBef>
              <a:spcAft>
                <a:spcPts val="0"/>
              </a:spcAft>
              <a:buClr>
                <a:srgbClr val="595959"/>
              </a:buClr>
              <a:buSzPts val="1100"/>
              <a:buChar char="-"/>
            </a:pPr>
            <a:r>
              <a:rPr lang="en">
                <a:solidFill>
                  <a:srgbClr val="595959"/>
                </a:solidFill>
              </a:rPr>
              <a:t>Not enough users (a new app or product or …)</a:t>
            </a:r>
            <a:endParaRPr>
              <a:solidFill>
                <a:srgbClr val="595959"/>
              </a:solidFill>
            </a:endParaRPr>
          </a:p>
          <a:p>
            <a:pPr indent="-317500" lvl="1" marL="914400" rtl="0" algn="l">
              <a:lnSpc>
                <a:spcPct val="115000"/>
              </a:lnSpc>
              <a:spcBef>
                <a:spcPts val="0"/>
              </a:spcBef>
              <a:spcAft>
                <a:spcPts val="0"/>
              </a:spcAft>
              <a:buClr>
                <a:srgbClr val="595959"/>
              </a:buClr>
              <a:buSzPts val="1400"/>
              <a:buChar char="-"/>
            </a:pPr>
            <a:r>
              <a:rPr lang="en">
                <a:solidFill>
                  <a:srgbClr val="595959"/>
                </a:solidFill>
              </a:rPr>
              <a:t>Moreover, if the treatment has a negative effect, we want to lose as little users as possible</a:t>
            </a:r>
            <a:endParaRPr>
              <a:solidFill>
                <a:srgbClr val="595959"/>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acd57d21e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acd57d21e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know how the CI looks like for difference in means. If you don’t, just trust me on this. Or, better, take a statistics class.</a:t>
            </a:r>
            <a:endParaRPr/>
          </a:p>
          <a:p>
            <a:pPr indent="0" lvl="0" marL="0" rtl="0" algn="l">
              <a:spcBef>
                <a:spcPts val="0"/>
              </a:spcBef>
              <a:spcAft>
                <a:spcPts val="0"/>
              </a:spcAft>
              <a:buNone/>
            </a:pPr>
            <a:r>
              <a:rPr lang="en"/>
              <a:t>Assume equal variances and sample sizes (n_x and n_y) case for simplicity. Idea is the same otherwise as well.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acd57d253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acd57d253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simple permutation we derive </a:t>
            </a:r>
            <a:r>
              <a:rPr i="1" lang="en"/>
              <a:t>this guy</a:t>
            </a:r>
            <a:r>
              <a:rPr lang="en"/>
              <a:t> (</a:t>
            </a:r>
            <a:r>
              <a:rPr b="1" i="1" lang="en"/>
              <a:t>n</a:t>
            </a:r>
            <a:r>
              <a:rPr lang="en"/>
              <a:t>) from the previous equality.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acd57d2531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acd57d2531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500">
                <a:solidFill>
                  <a:srgbClr val="292929"/>
                </a:solidFill>
                <a:highlight>
                  <a:schemeClr val="lt1"/>
                </a:highlight>
                <a:latin typeface="Georgia"/>
                <a:ea typeface="Georgia"/>
                <a:cs typeface="Georgia"/>
                <a:sym typeface="Georgia"/>
              </a:rPr>
              <a:t>Significance Level is the probability of I type error ⇔ probability of False Positive result.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Logotype">
  <p:cSld name="TITLE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 type="subTitle"/>
          </p:nvPr>
        </p:nvSpPr>
        <p:spPr>
          <a:xfrm>
            <a:off x="1796400" y="3270050"/>
            <a:ext cx="5551200" cy="9387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rgbClr val="C9DAF8"/>
              </a:buClr>
              <a:buSzPts val="2400"/>
              <a:buFont typeface="Lato"/>
              <a:buNone/>
              <a:defRPr sz="2400">
                <a:solidFill>
                  <a:srgbClr val="C9DAF8"/>
                </a:solidFill>
                <a:latin typeface="Lato"/>
                <a:ea typeface="Lato"/>
                <a:cs typeface="Lato"/>
                <a:sym typeface="Lato"/>
              </a:defRPr>
            </a:lvl1pPr>
            <a:lvl2pPr lvl="1" rtl="0" algn="ctr">
              <a:lnSpc>
                <a:spcPct val="100000"/>
              </a:lnSpc>
              <a:spcBef>
                <a:spcPts val="0"/>
              </a:spcBef>
              <a:spcAft>
                <a:spcPts val="0"/>
              </a:spcAft>
              <a:buSzPts val="2400"/>
              <a:buFont typeface="Source Sans Pro SemiBold"/>
              <a:buNone/>
              <a:defRPr b="0" sz="2400">
                <a:latin typeface="Source Sans Pro SemiBold"/>
                <a:ea typeface="Source Sans Pro SemiBold"/>
                <a:cs typeface="Source Sans Pro SemiBold"/>
                <a:sym typeface="Source Sans Pro SemiBold"/>
              </a:defRPr>
            </a:lvl2pPr>
            <a:lvl3pPr lvl="2" rtl="0" algn="ctr">
              <a:lnSpc>
                <a:spcPct val="100000"/>
              </a:lnSpc>
              <a:spcBef>
                <a:spcPts val="0"/>
              </a:spcBef>
              <a:spcAft>
                <a:spcPts val="0"/>
              </a:spcAft>
              <a:buSzPts val="2400"/>
              <a:buFont typeface="Source Sans Pro SemiBold"/>
              <a:buNone/>
              <a:defRPr b="0" sz="2400">
                <a:latin typeface="Source Sans Pro SemiBold"/>
                <a:ea typeface="Source Sans Pro SemiBold"/>
                <a:cs typeface="Source Sans Pro SemiBold"/>
                <a:sym typeface="Source Sans Pro SemiBold"/>
              </a:defRPr>
            </a:lvl3pPr>
            <a:lvl4pPr lvl="3" rtl="0" algn="ctr">
              <a:lnSpc>
                <a:spcPct val="100000"/>
              </a:lnSpc>
              <a:spcBef>
                <a:spcPts val="0"/>
              </a:spcBef>
              <a:spcAft>
                <a:spcPts val="0"/>
              </a:spcAft>
              <a:buSzPts val="2400"/>
              <a:buFont typeface="Source Sans Pro SemiBold"/>
              <a:buNone/>
              <a:defRPr b="0" sz="2400">
                <a:latin typeface="Source Sans Pro SemiBold"/>
                <a:ea typeface="Source Sans Pro SemiBold"/>
                <a:cs typeface="Source Sans Pro SemiBold"/>
                <a:sym typeface="Source Sans Pro SemiBold"/>
              </a:defRPr>
            </a:lvl4pPr>
            <a:lvl5pPr lvl="4" rtl="0" algn="ctr">
              <a:lnSpc>
                <a:spcPct val="100000"/>
              </a:lnSpc>
              <a:spcBef>
                <a:spcPts val="0"/>
              </a:spcBef>
              <a:spcAft>
                <a:spcPts val="0"/>
              </a:spcAft>
              <a:buSzPts val="2400"/>
              <a:buFont typeface="Source Sans Pro SemiBold"/>
              <a:buNone/>
              <a:defRPr b="0" sz="2400">
                <a:latin typeface="Source Sans Pro SemiBold"/>
                <a:ea typeface="Source Sans Pro SemiBold"/>
                <a:cs typeface="Source Sans Pro SemiBold"/>
                <a:sym typeface="Source Sans Pro SemiBold"/>
              </a:defRPr>
            </a:lvl5pPr>
            <a:lvl6pPr lvl="5" rtl="0" algn="ctr">
              <a:lnSpc>
                <a:spcPct val="100000"/>
              </a:lnSpc>
              <a:spcBef>
                <a:spcPts val="0"/>
              </a:spcBef>
              <a:spcAft>
                <a:spcPts val="0"/>
              </a:spcAft>
              <a:buSzPts val="2400"/>
              <a:buFont typeface="Source Sans Pro SemiBold"/>
              <a:buNone/>
              <a:defRPr b="0" sz="2400">
                <a:latin typeface="Source Sans Pro SemiBold"/>
                <a:ea typeface="Source Sans Pro SemiBold"/>
                <a:cs typeface="Source Sans Pro SemiBold"/>
                <a:sym typeface="Source Sans Pro SemiBold"/>
              </a:defRPr>
            </a:lvl6pPr>
            <a:lvl7pPr lvl="6" rtl="0" algn="ctr">
              <a:lnSpc>
                <a:spcPct val="100000"/>
              </a:lnSpc>
              <a:spcBef>
                <a:spcPts val="0"/>
              </a:spcBef>
              <a:spcAft>
                <a:spcPts val="0"/>
              </a:spcAft>
              <a:buSzPts val="2400"/>
              <a:buFont typeface="Source Sans Pro SemiBold"/>
              <a:buNone/>
              <a:defRPr b="0" sz="2400">
                <a:latin typeface="Source Sans Pro SemiBold"/>
                <a:ea typeface="Source Sans Pro SemiBold"/>
                <a:cs typeface="Source Sans Pro SemiBold"/>
                <a:sym typeface="Source Sans Pro SemiBold"/>
              </a:defRPr>
            </a:lvl7pPr>
            <a:lvl8pPr lvl="7" rtl="0" algn="ctr">
              <a:lnSpc>
                <a:spcPct val="100000"/>
              </a:lnSpc>
              <a:spcBef>
                <a:spcPts val="0"/>
              </a:spcBef>
              <a:spcAft>
                <a:spcPts val="0"/>
              </a:spcAft>
              <a:buSzPts val="2400"/>
              <a:buFont typeface="Source Sans Pro SemiBold"/>
              <a:buNone/>
              <a:defRPr b="0" sz="2400">
                <a:latin typeface="Source Sans Pro SemiBold"/>
                <a:ea typeface="Source Sans Pro SemiBold"/>
                <a:cs typeface="Source Sans Pro SemiBold"/>
                <a:sym typeface="Source Sans Pro SemiBold"/>
              </a:defRPr>
            </a:lvl8pPr>
            <a:lvl9pPr lvl="8" rtl="0" algn="ctr">
              <a:lnSpc>
                <a:spcPct val="100000"/>
              </a:lnSpc>
              <a:spcBef>
                <a:spcPts val="0"/>
              </a:spcBef>
              <a:spcAft>
                <a:spcPts val="0"/>
              </a:spcAft>
              <a:buSzPts val="2400"/>
              <a:buFont typeface="Source Sans Pro SemiBold"/>
              <a:buNone/>
              <a:defRPr b="0" sz="2400">
                <a:latin typeface="Source Sans Pro SemiBold"/>
                <a:ea typeface="Source Sans Pro SemiBold"/>
                <a:cs typeface="Source Sans Pro SemiBold"/>
                <a:sym typeface="Source Sans Pro SemiBold"/>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3" name="Google Shape;53;p13"/>
          <p:cNvPicPr preferRelativeResize="0"/>
          <p:nvPr/>
        </p:nvPicPr>
        <p:blipFill>
          <a:blip r:embed="rId3">
            <a:alphaModFix/>
          </a:blip>
          <a:stretch>
            <a:fillRect/>
          </a:stretch>
        </p:blipFill>
        <p:spPr>
          <a:xfrm>
            <a:off x="1483625" y="2264425"/>
            <a:ext cx="6176752" cy="614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hyperlink" Target="https://booking.ai/how-booking-com-increases-the-power-of-online-experiments-with-cuped-995d186fff1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colab.research.google.com/drive/1M6B2jWZkRFe-g8_MYlAng3rKwq4sSwBa?usp=shar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18.gif"/><Relationship Id="rId5" Type="http://schemas.openxmlformats.org/officeDocument/2006/relationships/image" Target="../media/image17.png"/><Relationship Id="rId6"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researchgate.net/publication/237838291_Improving_the_Sensitivity_of_Online_Controlled_Experiments_by_Utilizing_Pre-Experiment_Data" TargetMode="External"/><Relationship Id="rId4" Type="http://schemas.openxmlformats.org/officeDocument/2006/relationships/hyperlink" Target="https://www.kdd.org/kdd2016/papers/files/adp0945-xieA.pdf" TargetMode="External"/><Relationship Id="rId5" Type="http://schemas.openxmlformats.org/officeDocument/2006/relationships/hyperlink" Target="https://towardsdatascience.com/how-to-double-a-b-testing-speed-with-cuped-f80460825a90" TargetMode="External"/><Relationship Id="rId6" Type="http://schemas.openxmlformats.org/officeDocument/2006/relationships/hyperlink" Target="https://booking.ai/how-booking-com-increases-the-power-of-online-experiments-with-cuped-995d186fff1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600"/>
              <a:t>CUPED for faster AB-testing</a:t>
            </a:r>
            <a:endParaRPr sz="4600"/>
          </a:p>
        </p:txBody>
      </p:sp>
      <p:sp>
        <p:nvSpPr>
          <p:cNvPr id="59" name="Google Shape;59;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Drambian David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decrease Sample Size?</a:t>
            </a:r>
            <a:endParaRPr/>
          </a:p>
        </p:txBody>
      </p:sp>
      <p:sp>
        <p:nvSpPr>
          <p:cNvPr id="133" name="Google Shape;133;p23"/>
          <p:cNvSpPr txBox="1"/>
          <p:nvPr>
            <p:ph idx="1" type="body"/>
          </p:nvPr>
        </p:nvSpPr>
        <p:spPr>
          <a:xfrm>
            <a:off x="503000" y="3395525"/>
            <a:ext cx="2621100" cy="126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solidFill>
                  <a:srgbClr val="292929"/>
                </a:solidFill>
                <a:highlight>
                  <a:schemeClr val="lt1"/>
                </a:highlight>
                <a:latin typeface="Georgia"/>
                <a:ea typeface="Georgia"/>
                <a:cs typeface="Georgia"/>
                <a:sym typeface="Georgia"/>
              </a:rPr>
              <a:t>Make the test ‘weaker’ ⇒ </a:t>
            </a:r>
            <a:endParaRPr sz="1500">
              <a:solidFill>
                <a:srgbClr val="292929"/>
              </a:solidFill>
              <a:highlight>
                <a:schemeClr val="lt1"/>
              </a:highlight>
              <a:latin typeface="Georgia"/>
              <a:ea typeface="Georgia"/>
              <a:cs typeface="Georgia"/>
              <a:sym typeface="Georgia"/>
            </a:endParaRPr>
          </a:p>
          <a:p>
            <a:pPr indent="0" lvl="0" marL="0" rtl="0" algn="l">
              <a:spcBef>
                <a:spcPts val="1200"/>
              </a:spcBef>
              <a:spcAft>
                <a:spcPts val="0"/>
              </a:spcAft>
              <a:buNone/>
            </a:pPr>
            <a:r>
              <a:rPr lang="en" sz="1500">
                <a:solidFill>
                  <a:srgbClr val="292929"/>
                </a:solidFill>
                <a:highlight>
                  <a:schemeClr val="lt1"/>
                </a:highlight>
                <a:latin typeface="Georgia"/>
                <a:ea typeface="Georgia"/>
                <a:cs typeface="Georgia"/>
                <a:sym typeface="Georgia"/>
              </a:rPr>
              <a:t>⬆ Significance Level (𝛼) ⇒ </a:t>
            </a:r>
            <a:endParaRPr sz="1500">
              <a:solidFill>
                <a:srgbClr val="292929"/>
              </a:solidFill>
              <a:highlight>
                <a:schemeClr val="lt1"/>
              </a:highlight>
              <a:latin typeface="Georgia"/>
              <a:ea typeface="Georgia"/>
              <a:cs typeface="Georgia"/>
              <a:sym typeface="Georgia"/>
            </a:endParaRPr>
          </a:p>
          <a:p>
            <a:pPr indent="0" lvl="0" marL="0" rtl="0" algn="l">
              <a:spcBef>
                <a:spcPts val="1200"/>
              </a:spcBef>
              <a:spcAft>
                <a:spcPts val="1200"/>
              </a:spcAft>
              <a:buNone/>
            </a:pPr>
            <a:r>
              <a:rPr lang="en" sz="1500">
                <a:solidFill>
                  <a:srgbClr val="292929"/>
                </a:solidFill>
                <a:highlight>
                  <a:schemeClr val="lt1"/>
                </a:highlight>
                <a:latin typeface="Georgia"/>
                <a:ea typeface="Georgia"/>
                <a:cs typeface="Georgia"/>
                <a:sym typeface="Georgia"/>
              </a:rPr>
              <a:t>⬇ Score’s Abs. Value (|z</a:t>
            </a:r>
            <a:r>
              <a:rPr baseline="-25000" lang="en" sz="1500">
                <a:solidFill>
                  <a:srgbClr val="292929"/>
                </a:solidFill>
                <a:highlight>
                  <a:schemeClr val="lt1"/>
                </a:highlight>
                <a:latin typeface="Georgia"/>
                <a:ea typeface="Georgia"/>
                <a:cs typeface="Georgia"/>
                <a:sym typeface="Georgia"/>
              </a:rPr>
              <a:t>𝜶/2</a:t>
            </a:r>
            <a:r>
              <a:rPr lang="en" sz="1500">
                <a:solidFill>
                  <a:srgbClr val="292929"/>
                </a:solidFill>
                <a:highlight>
                  <a:schemeClr val="lt1"/>
                </a:highlight>
                <a:latin typeface="Georgia"/>
                <a:ea typeface="Georgia"/>
                <a:cs typeface="Georgia"/>
                <a:sym typeface="Georgia"/>
              </a:rPr>
              <a:t>|)</a:t>
            </a:r>
            <a:endParaRPr/>
          </a:p>
        </p:txBody>
      </p:sp>
      <p:sp>
        <p:nvSpPr>
          <p:cNvPr id="134" name="Google Shape;134;p23"/>
          <p:cNvSpPr txBox="1"/>
          <p:nvPr>
            <p:ph idx="1" type="body"/>
          </p:nvPr>
        </p:nvSpPr>
        <p:spPr>
          <a:xfrm>
            <a:off x="3557150" y="3232925"/>
            <a:ext cx="2538600" cy="126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292929"/>
                </a:solidFill>
                <a:highlight>
                  <a:srgbClr val="FFFFFF"/>
                </a:highlight>
                <a:latin typeface="Georgia"/>
                <a:ea typeface="Georgia"/>
                <a:cs typeface="Georgia"/>
                <a:sym typeface="Georgia"/>
              </a:rPr>
              <a:t>⬆ Margin of Error (</a:t>
            </a:r>
            <a:r>
              <a:rPr i="1" lang="en" sz="1500">
                <a:solidFill>
                  <a:srgbClr val="292929"/>
                </a:solidFill>
                <a:latin typeface="Georgia"/>
                <a:ea typeface="Georgia"/>
                <a:cs typeface="Georgia"/>
                <a:sym typeface="Georgia"/>
              </a:rPr>
              <a:t>Δ</a:t>
            </a:r>
            <a:r>
              <a:rPr lang="en" sz="1500">
                <a:solidFill>
                  <a:srgbClr val="292929"/>
                </a:solidFill>
                <a:highlight>
                  <a:srgbClr val="FFFFFF"/>
                </a:highlight>
                <a:latin typeface="Georgia"/>
                <a:ea typeface="Georgia"/>
                <a:cs typeface="Georgia"/>
                <a:sym typeface="Georgia"/>
              </a:rPr>
              <a:t>)</a:t>
            </a:r>
            <a:endParaRPr/>
          </a:p>
        </p:txBody>
      </p:sp>
      <p:cxnSp>
        <p:nvCxnSpPr>
          <p:cNvPr id="135" name="Google Shape;135;p23"/>
          <p:cNvCxnSpPr/>
          <p:nvPr/>
        </p:nvCxnSpPr>
        <p:spPr>
          <a:xfrm>
            <a:off x="3340625" y="3156400"/>
            <a:ext cx="0" cy="16299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23"/>
          <p:cNvCxnSpPr/>
          <p:nvPr/>
        </p:nvCxnSpPr>
        <p:spPr>
          <a:xfrm>
            <a:off x="6159125" y="3156400"/>
            <a:ext cx="0" cy="1629900"/>
          </a:xfrm>
          <a:prstGeom prst="straightConnector1">
            <a:avLst/>
          </a:prstGeom>
          <a:noFill/>
          <a:ln cap="flat" cmpd="sng" w="9525">
            <a:solidFill>
              <a:schemeClr val="dk2"/>
            </a:solidFill>
            <a:prstDash val="solid"/>
            <a:round/>
            <a:headEnd len="med" w="med" type="none"/>
            <a:tailEnd len="med" w="med" type="none"/>
          </a:ln>
        </p:spPr>
      </p:cxnSp>
      <p:sp>
        <p:nvSpPr>
          <p:cNvPr id="137" name="Google Shape;137;p23"/>
          <p:cNvSpPr txBox="1"/>
          <p:nvPr>
            <p:ph idx="1" type="body"/>
          </p:nvPr>
        </p:nvSpPr>
        <p:spPr>
          <a:xfrm>
            <a:off x="6439000" y="3232925"/>
            <a:ext cx="2538600" cy="126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292929"/>
                </a:solidFill>
                <a:highlight>
                  <a:schemeClr val="lt1"/>
                </a:highlight>
                <a:latin typeface="Georgia"/>
                <a:ea typeface="Georgia"/>
                <a:cs typeface="Georgia"/>
                <a:sym typeface="Georgia"/>
              </a:rPr>
              <a:t>⬇ </a:t>
            </a:r>
            <a:r>
              <a:rPr lang="en" sz="1500">
                <a:solidFill>
                  <a:srgbClr val="292929"/>
                </a:solidFill>
                <a:highlight>
                  <a:srgbClr val="FFFFFF"/>
                </a:highlight>
                <a:latin typeface="Georgia"/>
                <a:ea typeface="Georgia"/>
                <a:cs typeface="Georgia"/>
                <a:sym typeface="Georgia"/>
              </a:rPr>
              <a:t>Variance (</a:t>
            </a:r>
            <a:r>
              <a:rPr i="1" lang="en" sz="1500">
                <a:solidFill>
                  <a:srgbClr val="292929"/>
                </a:solidFill>
                <a:latin typeface="Georgia"/>
                <a:ea typeface="Georgia"/>
                <a:cs typeface="Georgia"/>
                <a:sym typeface="Georgia"/>
              </a:rPr>
              <a:t>σ </a:t>
            </a:r>
            <a:r>
              <a:rPr baseline="30000" i="1" lang="en" sz="1500">
                <a:solidFill>
                  <a:srgbClr val="292929"/>
                </a:solidFill>
                <a:latin typeface="Georgia"/>
                <a:ea typeface="Georgia"/>
                <a:cs typeface="Georgia"/>
                <a:sym typeface="Georgia"/>
              </a:rPr>
              <a:t>2</a:t>
            </a:r>
            <a:r>
              <a:rPr lang="en" sz="1500">
                <a:solidFill>
                  <a:srgbClr val="292929"/>
                </a:solidFill>
                <a:highlight>
                  <a:srgbClr val="FFFFFF"/>
                </a:highlight>
                <a:latin typeface="Georgia"/>
                <a:ea typeface="Georgia"/>
                <a:cs typeface="Georgia"/>
                <a:sym typeface="Georgia"/>
              </a:rPr>
              <a:t>)</a:t>
            </a:r>
            <a:endParaRPr/>
          </a:p>
        </p:txBody>
      </p:sp>
      <p:pic>
        <p:nvPicPr>
          <p:cNvPr id="138" name="Google Shape;138;p23"/>
          <p:cNvPicPr preferRelativeResize="0"/>
          <p:nvPr/>
        </p:nvPicPr>
        <p:blipFill>
          <a:blip r:embed="rId3">
            <a:alphaModFix/>
          </a:blip>
          <a:stretch>
            <a:fillRect/>
          </a:stretch>
        </p:blipFill>
        <p:spPr>
          <a:xfrm>
            <a:off x="2970763" y="1342300"/>
            <a:ext cx="3202475" cy="1555850"/>
          </a:xfrm>
          <a:prstGeom prst="rect">
            <a:avLst/>
          </a:prstGeom>
          <a:noFill/>
          <a:ln>
            <a:noFill/>
          </a:ln>
        </p:spPr>
      </p:pic>
      <p:cxnSp>
        <p:nvCxnSpPr>
          <p:cNvPr id="139" name="Google Shape;139;p23"/>
          <p:cNvCxnSpPr/>
          <p:nvPr/>
        </p:nvCxnSpPr>
        <p:spPr>
          <a:xfrm>
            <a:off x="459125" y="3060750"/>
            <a:ext cx="8168400" cy="0"/>
          </a:xfrm>
          <a:prstGeom prst="straightConnector1">
            <a:avLst/>
          </a:prstGeom>
          <a:noFill/>
          <a:ln cap="flat" cmpd="sng" w="9525">
            <a:solidFill>
              <a:schemeClr val="dk2"/>
            </a:solidFill>
            <a:prstDash val="solid"/>
            <a:round/>
            <a:headEnd len="med" w="med" type="none"/>
            <a:tailEnd len="med" w="med" type="none"/>
          </a:ln>
        </p:spPr>
      </p:cxnSp>
      <p:pic>
        <p:nvPicPr>
          <p:cNvPr id="140" name="Google Shape;140;p23"/>
          <p:cNvPicPr preferRelativeResize="0"/>
          <p:nvPr/>
        </p:nvPicPr>
        <p:blipFill>
          <a:blip r:embed="rId4">
            <a:alphaModFix/>
          </a:blip>
          <a:stretch>
            <a:fillRect/>
          </a:stretch>
        </p:blipFill>
        <p:spPr>
          <a:xfrm>
            <a:off x="1064129" y="3319000"/>
            <a:ext cx="1629917" cy="1629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decrease Sample Size?</a:t>
            </a:r>
            <a:endParaRPr/>
          </a:p>
        </p:txBody>
      </p:sp>
      <p:sp>
        <p:nvSpPr>
          <p:cNvPr id="146" name="Google Shape;146;p24"/>
          <p:cNvSpPr txBox="1"/>
          <p:nvPr>
            <p:ph idx="1" type="body"/>
          </p:nvPr>
        </p:nvSpPr>
        <p:spPr>
          <a:xfrm>
            <a:off x="503000" y="3395525"/>
            <a:ext cx="2621100" cy="126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solidFill>
                  <a:srgbClr val="292929"/>
                </a:solidFill>
                <a:highlight>
                  <a:schemeClr val="lt1"/>
                </a:highlight>
                <a:latin typeface="Georgia"/>
                <a:ea typeface="Georgia"/>
                <a:cs typeface="Georgia"/>
                <a:sym typeface="Georgia"/>
              </a:rPr>
              <a:t>Make the test ‘weaker’ ⇒ </a:t>
            </a:r>
            <a:endParaRPr sz="1500">
              <a:solidFill>
                <a:srgbClr val="292929"/>
              </a:solidFill>
              <a:highlight>
                <a:schemeClr val="lt1"/>
              </a:highlight>
              <a:latin typeface="Georgia"/>
              <a:ea typeface="Georgia"/>
              <a:cs typeface="Georgia"/>
              <a:sym typeface="Georgia"/>
            </a:endParaRPr>
          </a:p>
          <a:p>
            <a:pPr indent="0" lvl="0" marL="0" rtl="0" algn="l">
              <a:spcBef>
                <a:spcPts val="1200"/>
              </a:spcBef>
              <a:spcAft>
                <a:spcPts val="0"/>
              </a:spcAft>
              <a:buNone/>
            </a:pPr>
            <a:r>
              <a:rPr lang="en" sz="1500">
                <a:solidFill>
                  <a:srgbClr val="292929"/>
                </a:solidFill>
                <a:highlight>
                  <a:schemeClr val="lt1"/>
                </a:highlight>
                <a:latin typeface="Georgia"/>
                <a:ea typeface="Georgia"/>
                <a:cs typeface="Georgia"/>
                <a:sym typeface="Georgia"/>
              </a:rPr>
              <a:t>⬆ Significance Level (𝛼) ⇒ </a:t>
            </a:r>
            <a:endParaRPr sz="1500">
              <a:solidFill>
                <a:srgbClr val="292929"/>
              </a:solidFill>
              <a:highlight>
                <a:schemeClr val="lt1"/>
              </a:highlight>
              <a:latin typeface="Georgia"/>
              <a:ea typeface="Georgia"/>
              <a:cs typeface="Georgia"/>
              <a:sym typeface="Georgia"/>
            </a:endParaRPr>
          </a:p>
          <a:p>
            <a:pPr indent="0" lvl="0" marL="0" rtl="0" algn="l">
              <a:spcBef>
                <a:spcPts val="1200"/>
              </a:spcBef>
              <a:spcAft>
                <a:spcPts val="1200"/>
              </a:spcAft>
              <a:buNone/>
            </a:pPr>
            <a:r>
              <a:rPr lang="en" sz="1500">
                <a:solidFill>
                  <a:srgbClr val="292929"/>
                </a:solidFill>
                <a:highlight>
                  <a:schemeClr val="lt1"/>
                </a:highlight>
                <a:latin typeface="Georgia"/>
                <a:ea typeface="Georgia"/>
                <a:cs typeface="Georgia"/>
                <a:sym typeface="Georgia"/>
              </a:rPr>
              <a:t>⬇ Score’s Abs. Value (|z</a:t>
            </a:r>
            <a:r>
              <a:rPr baseline="-25000" lang="en" sz="1500">
                <a:solidFill>
                  <a:srgbClr val="292929"/>
                </a:solidFill>
                <a:highlight>
                  <a:schemeClr val="lt1"/>
                </a:highlight>
                <a:latin typeface="Georgia"/>
                <a:ea typeface="Georgia"/>
                <a:cs typeface="Georgia"/>
                <a:sym typeface="Georgia"/>
              </a:rPr>
              <a:t>𝜶/2</a:t>
            </a:r>
            <a:r>
              <a:rPr lang="en" sz="1500">
                <a:solidFill>
                  <a:srgbClr val="292929"/>
                </a:solidFill>
                <a:highlight>
                  <a:schemeClr val="lt1"/>
                </a:highlight>
                <a:latin typeface="Georgia"/>
                <a:ea typeface="Georgia"/>
                <a:cs typeface="Georgia"/>
                <a:sym typeface="Georgia"/>
              </a:rPr>
              <a:t>|)</a:t>
            </a:r>
            <a:endParaRPr/>
          </a:p>
        </p:txBody>
      </p:sp>
      <p:sp>
        <p:nvSpPr>
          <p:cNvPr id="147" name="Google Shape;147;p24"/>
          <p:cNvSpPr txBox="1"/>
          <p:nvPr>
            <p:ph idx="1" type="body"/>
          </p:nvPr>
        </p:nvSpPr>
        <p:spPr>
          <a:xfrm>
            <a:off x="3557150" y="3232925"/>
            <a:ext cx="2538600" cy="126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292929"/>
                </a:solidFill>
                <a:highlight>
                  <a:srgbClr val="FFFFFF"/>
                </a:highlight>
                <a:latin typeface="Georgia"/>
                <a:ea typeface="Georgia"/>
                <a:cs typeface="Georgia"/>
                <a:sym typeface="Georgia"/>
              </a:rPr>
              <a:t>⬆ Margin of Error (</a:t>
            </a:r>
            <a:r>
              <a:rPr i="1" lang="en" sz="1500">
                <a:solidFill>
                  <a:srgbClr val="292929"/>
                </a:solidFill>
                <a:latin typeface="Georgia"/>
                <a:ea typeface="Georgia"/>
                <a:cs typeface="Georgia"/>
                <a:sym typeface="Georgia"/>
              </a:rPr>
              <a:t>Δ</a:t>
            </a:r>
            <a:r>
              <a:rPr lang="en" sz="1500">
                <a:solidFill>
                  <a:srgbClr val="292929"/>
                </a:solidFill>
                <a:highlight>
                  <a:srgbClr val="FFFFFF"/>
                </a:highlight>
                <a:latin typeface="Georgia"/>
                <a:ea typeface="Georgia"/>
                <a:cs typeface="Georgia"/>
                <a:sym typeface="Georgia"/>
              </a:rPr>
              <a:t>)</a:t>
            </a:r>
            <a:endParaRPr/>
          </a:p>
        </p:txBody>
      </p:sp>
      <p:cxnSp>
        <p:nvCxnSpPr>
          <p:cNvPr id="148" name="Google Shape;148;p24"/>
          <p:cNvCxnSpPr/>
          <p:nvPr/>
        </p:nvCxnSpPr>
        <p:spPr>
          <a:xfrm>
            <a:off x="3340625" y="3156400"/>
            <a:ext cx="0" cy="16299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24"/>
          <p:cNvCxnSpPr/>
          <p:nvPr/>
        </p:nvCxnSpPr>
        <p:spPr>
          <a:xfrm>
            <a:off x="6159125" y="3156400"/>
            <a:ext cx="0" cy="16299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4"/>
          <p:cNvSpPr txBox="1"/>
          <p:nvPr>
            <p:ph idx="1" type="body"/>
          </p:nvPr>
        </p:nvSpPr>
        <p:spPr>
          <a:xfrm>
            <a:off x="6439000" y="3232925"/>
            <a:ext cx="2538600" cy="126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292929"/>
                </a:solidFill>
                <a:highlight>
                  <a:schemeClr val="lt1"/>
                </a:highlight>
                <a:latin typeface="Georgia"/>
                <a:ea typeface="Georgia"/>
                <a:cs typeface="Georgia"/>
                <a:sym typeface="Georgia"/>
              </a:rPr>
              <a:t>⬇ </a:t>
            </a:r>
            <a:r>
              <a:rPr lang="en" sz="1500">
                <a:solidFill>
                  <a:srgbClr val="292929"/>
                </a:solidFill>
                <a:highlight>
                  <a:srgbClr val="FFFFFF"/>
                </a:highlight>
                <a:latin typeface="Georgia"/>
                <a:ea typeface="Georgia"/>
                <a:cs typeface="Georgia"/>
                <a:sym typeface="Georgia"/>
              </a:rPr>
              <a:t>Variance (</a:t>
            </a:r>
            <a:r>
              <a:rPr i="1" lang="en" sz="1500">
                <a:solidFill>
                  <a:srgbClr val="292929"/>
                </a:solidFill>
                <a:latin typeface="Georgia"/>
                <a:ea typeface="Georgia"/>
                <a:cs typeface="Georgia"/>
                <a:sym typeface="Georgia"/>
              </a:rPr>
              <a:t>σ </a:t>
            </a:r>
            <a:r>
              <a:rPr baseline="30000" i="1" lang="en" sz="1500">
                <a:solidFill>
                  <a:srgbClr val="292929"/>
                </a:solidFill>
                <a:latin typeface="Georgia"/>
                <a:ea typeface="Georgia"/>
                <a:cs typeface="Georgia"/>
                <a:sym typeface="Georgia"/>
              </a:rPr>
              <a:t>2</a:t>
            </a:r>
            <a:r>
              <a:rPr lang="en" sz="1500">
                <a:solidFill>
                  <a:srgbClr val="292929"/>
                </a:solidFill>
                <a:highlight>
                  <a:srgbClr val="FFFFFF"/>
                </a:highlight>
                <a:latin typeface="Georgia"/>
                <a:ea typeface="Georgia"/>
                <a:cs typeface="Georgia"/>
                <a:sym typeface="Georgia"/>
              </a:rPr>
              <a:t>)</a:t>
            </a:r>
            <a:endParaRPr/>
          </a:p>
        </p:txBody>
      </p:sp>
      <p:pic>
        <p:nvPicPr>
          <p:cNvPr id="151" name="Google Shape;151;p24"/>
          <p:cNvPicPr preferRelativeResize="0"/>
          <p:nvPr/>
        </p:nvPicPr>
        <p:blipFill>
          <a:blip r:embed="rId3">
            <a:alphaModFix/>
          </a:blip>
          <a:stretch>
            <a:fillRect/>
          </a:stretch>
        </p:blipFill>
        <p:spPr>
          <a:xfrm>
            <a:off x="2970763" y="1342300"/>
            <a:ext cx="3202475" cy="1555850"/>
          </a:xfrm>
          <a:prstGeom prst="rect">
            <a:avLst/>
          </a:prstGeom>
          <a:noFill/>
          <a:ln>
            <a:noFill/>
          </a:ln>
        </p:spPr>
      </p:pic>
      <p:cxnSp>
        <p:nvCxnSpPr>
          <p:cNvPr id="152" name="Google Shape;152;p24"/>
          <p:cNvCxnSpPr/>
          <p:nvPr/>
        </p:nvCxnSpPr>
        <p:spPr>
          <a:xfrm>
            <a:off x="459125" y="3060750"/>
            <a:ext cx="8168400" cy="0"/>
          </a:xfrm>
          <a:prstGeom prst="straightConnector1">
            <a:avLst/>
          </a:prstGeom>
          <a:noFill/>
          <a:ln cap="flat" cmpd="sng" w="9525">
            <a:solidFill>
              <a:schemeClr val="dk2"/>
            </a:solidFill>
            <a:prstDash val="solid"/>
            <a:round/>
            <a:headEnd len="med" w="med" type="none"/>
            <a:tailEnd len="med" w="med" type="none"/>
          </a:ln>
        </p:spPr>
      </p:cxnSp>
      <p:pic>
        <p:nvPicPr>
          <p:cNvPr id="153" name="Google Shape;153;p24"/>
          <p:cNvPicPr preferRelativeResize="0"/>
          <p:nvPr/>
        </p:nvPicPr>
        <p:blipFill>
          <a:blip r:embed="rId4">
            <a:alphaModFix/>
          </a:blip>
          <a:stretch>
            <a:fillRect/>
          </a:stretch>
        </p:blipFill>
        <p:spPr>
          <a:xfrm>
            <a:off x="1064129" y="3319000"/>
            <a:ext cx="1629917" cy="1629900"/>
          </a:xfrm>
          <a:prstGeom prst="rect">
            <a:avLst/>
          </a:prstGeom>
          <a:noFill/>
          <a:ln>
            <a:noFill/>
          </a:ln>
        </p:spPr>
      </p:pic>
      <p:pic>
        <p:nvPicPr>
          <p:cNvPr id="154" name="Google Shape;154;p24"/>
          <p:cNvPicPr preferRelativeResize="0"/>
          <p:nvPr/>
        </p:nvPicPr>
        <p:blipFill>
          <a:blip r:embed="rId5">
            <a:alphaModFix/>
          </a:blip>
          <a:stretch>
            <a:fillRect/>
          </a:stretch>
        </p:blipFill>
        <p:spPr>
          <a:xfrm>
            <a:off x="3916275" y="3161587"/>
            <a:ext cx="1730554" cy="173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decrease Sample Size?</a:t>
            </a:r>
            <a:endParaRPr/>
          </a:p>
        </p:txBody>
      </p:sp>
      <p:sp>
        <p:nvSpPr>
          <p:cNvPr id="160" name="Google Shape;160;p25"/>
          <p:cNvSpPr txBox="1"/>
          <p:nvPr>
            <p:ph idx="1" type="body"/>
          </p:nvPr>
        </p:nvSpPr>
        <p:spPr>
          <a:xfrm>
            <a:off x="503000" y="3395525"/>
            <a:ext cx="2621100" cy="126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solidFill>
                  <a:srgbClr val="292929"/>
                </a:solidFill>
                <a:highlight>
                  <a:schemeClr val="lt1"/>
                </a:highlight>
                <a:latin typeface="Georgia"/>
                <a:ea typeface="Georgia"/>
                <a:cs typeface="Georgia"/>
                <a:sym typeface="Georgia"/>
              </a:rPr>
              <a:t>Make the test ‘weaker’ ⇒ </a:t>
            </a:r>
            <a:endParaRPr sz="1500">
              <a:solidFill>
                <a:srgbClr val="292929"/>
              </a:solidFill>
              <a:highlight>
                <a:schemeClr val="lt1"/>
              </a:highlight>
              <a:latin typeface="Georgia"/>
              <a:ea typeface="Georgia"/>
              <a:cs typeface="Georgia"/>
              <a:sym typeface="Georgia"/>
            </a:endParaRPr>
          </a:p>
          <a:p>
            <a:pPr indent="0" lvl="0" marL="0" rtl="0" algn="l">
              <a:spcBef>
                <a:spcPts val="1200"/>
              </a:spcBef>
              <a:spcAft>
                <a:spcPts val="0"/>
              </a:spcAft>
              <a:buNone/>
            </a:pPr>
            <a:r>
              <a:rPr lang="en" sz="1500">
                <a:solidFill>
                  <a:srgbClr val="292929"/>
                </a:solidFill>
                <a:highlight>
                  <a:schemeClr val="lt1"/>
                </a:highlight>
                <a:latin typeface="Georgia"/>
                <a:ea typeface="Georgia"/>
                <a:cs typeface="Georgia"/>
                <a:sym typeface="Georgia"/>
              </a:rPr>
              <a:t>⬆ Significance Level (𝛼) ⇒ </a:t>
            </a:r>
            <a:endParaRPr sz="1500">
              <a:solidFill>
                <a:srgbClr val="292929"/>
              </a:solidFill>
              <a:highlight>
                <a:schemeClr val="lt1"/>
              </a:highlight>
              <a:latin typeface="Georgia"/>
              <a:ea typeface="Georgia"/>
              <a:cs typeface="Georgia"/>
              <a:sym typeface="Georgia"/>
            </a:endParaRPr>
          </a:p>
          <a:p>
            <a:pPr indent="0" lvl="0" marL="0" rtl="0" algn="l">
              <a:spcBef>
                <a:spcPts val="1200"/>
              </a:spcBef>
              <a:spcAft>
                <a:spcPts val="1200"/>
              </a:spcAft>
              <a:buNone/>
            </a:pPr>
            <a:r>
              <a:rPr lang="en" sz="1500">
                <a:solidFill>
                  <a:srgbClr val="292929"/>
                </a:solidFill>
                <a:highlight>
                  <a:schemeClr val="lt1"/>
                </a:highlight>
                <a:latin typeface="Georgia"/>
                <a:ea typeface="Georgia"/>
                <a:cs typeface="Georgia"/>
                <a:sym typeface="Georgia"/>
              </a:rPr>
              <a:t>⬇ Score’s Abs. Value (|z</a:t>
            </a:r>
            <a:r>
              <a:rPr baseline="-25000" lang="en" sz="1500">
                <a:solidFill>
                  <a:srgbClr val="292929"/>
                </a:solidFill>
                <a:highlight>
                  <a:schemeClr val="lt1"/>
                </a:highlight>
                <a:latin typeface="Georgia"/>
                <a:ea typeface="Georgia"/>
                <a:cs typeface="Georgia"/>
                <a:sym typeface="Georgia"/>
              </a:rPr>
              <a:t>𝜶/2</a:t>
            </a:r>
            <a:r>
              <a:rPr lang="en" sz="1500">
                <a:solidFill>
                  <a:srgbClr val="292929"/>
                </a:solidFill>
                <a:highlight>
                  <a:schemeClr val="lt1"/>
                </a:highlight>
                <a:latin typeface="Georgia"/>
                <a:ea typeface="Georgia"/>
                <a:cs typeface="Georgia"/>
                <a:sym typeface="Georgia"/>
              </a:rPr>
              <a:t>|)</a:t>
            </a:r>
            <a:endParaRPr/>
          </a:p>
        </p:txBody>
      </p:sp>
      <p:sp>
        <p:nvSpPr>
          <p:cNvPr id="161" name="Google Shape;161;p25"/>
          <p:cNvSpPr txBox="1"/>
          <p:nvPr>
            <p:ph idx="1" type="body"/>
          </p:nvPr>
        </p:nvSpPr>
        <p:spPr>
          <a:xfrm>
            <a:off x="3557150" y="3232925"/>
            <a:ext cx="2538600" cy="126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292929"/>
                </a:solidFill>
                <a:highlight>
                  <a:srgbClr val="FFFFFF"/>
                </a:highlight>
                <a:latin typeface="Georgia"/>
                <a:ea typeface="Georgia"/>
                <a:cs typeface="Georgia"/>
                <a:sym typeface="Georgia"/>
              </a:rPr>
              <a:t>⬆ Margin of Error (</a:t>
            </a:r>
            <a:r>
              <a:rPr i="1" lang="en" sz="1500">
                <a:solidFill>
                  <a:srgbClr val="292929"/>
                </a:solidFill>
                <a:latin typeface="Georgia"/>
                <a:ea typeface="Georgia"/>
                <a:cs typeface="Georgia"/>
                <a:sym typeface="Georgia"/>
              </a:rPr>
              <a:t>Δ</a:t>
            </a:r>
            <a:r>
              <a:rPr lang="en" sz="1500">
                <a:solidFill>
                  <a:srgbClr val="292929"/>
                </a:solidFill>
                <a:highlight>
                  <a:srgbClr val="FFFFFF"/>
                </a:highlight>
                <a:latin typeface="Georgia"/>
                <a:ea typeface="Georgia"/>
                <a:cs typeface="Georgia"/>
                <a:sym typeface="Georgia"/>
              </a:rPr>
              <a:t>)</a:t>
            </a:r>
            <a:endParaRPr/>
          </a:p>
        </p:txBody>
      </p:sp>
      <p:cxnSp>
        <p:nvCxnSpPr>
          <p:cNvPr id="162" name="Google Shape;162;p25"/>
          <p:cNvCxnSpPr/>
          <p:nvPr/>
        </p:nvCxnSpPr>
        <p:spPr>
          <a:xfrm>
            <a:off x="3340625" y="3156400"/>
            <a:ext cx="0" cy="162990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25"/>
          <p:cNvCxnSpPr/>
          <p:nvPr/>
        </p:nvCxnSpPr>
        <p:spPr>
          <a:xfrm>
            <a:off x="6159125" y="3156400"/>
            <a:ext cx="0" cy="162990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25"/>
          <p:cNvSpPr txBox="1"/>
          <p:nvPr>
            <p:ph idx="1" type="body"/>
          </p:nvPr>
        </p:nvSpPr>
        <p:spPr>
          <a:xfrm>
            <a:off x="6439000" y="3232925"/>
            <a:ext cx="2538600" cy="126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292929"/>
                </a:solidFill>
                <a:highlight>
                  <a:schemeClr val="lt1"/>
                </a:highlight>
                <a:latin typeface="Georgia"/>
                <a:ea typeface="Georgia"/>
                <a:cs typeface="Georgia"/>
                <a:sym typeface="Georgia"/>
              </a:rPr>
              <a:t>⬇ </a:t>
            </a:r>
            <a:r>
              <a:rPr lang="en" sz="1500">
                <a:solidFill>
                  <a:srgbClr val="292929"/>
                </a:solidFill>
                <a:highlight>
                  <a:srgbClr val="FFFFFF"/>
                </a:highlight>
                <a:latin typeface="Georgia"/>
                <a:ea typeface="Georgia"/>
                <a:cs typeface="Georgia"/>
                <a:sym typeface="Georgia"/>
              </a:rPr>
              <a:t>Variance (</a:t>
            </a:r>
            <a:r>
              <a:rPr i="1" lang="en" sz="1500">
                <a:solidFill>
                  <a:srgbClr val="292929"/>
                </a:solidFill>
                <a:latin typeface="Georgia"/>
                <a:ea typeface="Georgia"/>
                <a:cs typeface="Georgia"/>
                <a:sym typeface="Georgia"/>
              </a:rPr>
              <a:t>σ </a:t>
            </a:r>
            <a:r>
              <a:rPr baseline="30000" i="1" lang="en" sz="1500">
                <a:solidFill>
                  <a:srgbClr val="292929"/>
                </a:solidFill>
                <a:latin typeface="Georgia"/>
                <a:ea typeface="Georgia"/>
                <a:cs typeface="Georgia"/>
                <a:sym typeface="Georgia"/>
              </a:rPr>
              <a:t>2</a:t>
            </a:r>
            <a:r>
              <a:rPr lang="en" sz="1500">
                <a:solidFill>
                  <a:srgbClr val="292929"/>
                </a:solidFill>
                <a:highlight>
                  <a:srgbClr val="FFFFFF"/>
                </a:highlight>
                <a:latin typeface="Georgia"/>
                <a:ea typeface="Georgia"/>
                <a:cs typeface="Georgia"/>
                <a:sym typeface="Georgia"/>
              </a:rPr>
              <a:t>)</a:t>
            </a:r>
            <a:endParaRPr/>
          </a:p>
        </p:txBody>
      </p:sp>
      <p:pic>
        <p:nvPicPr>
          <p:cNvPr id="165" name="Google Shape;165;p25"/>
          <p:cNvPicPr preferRelativeResize="0"/>
          <p:nvPr/>
        </p:nvPicPr>
        <p:blipFill>
          <a:blip r:embed="rId3">
            <a:alphaModFix/>
          </a:blip>
          <a:stretch>
            <a:fillRect/>
          </a:stretch>
        </p:blipFill>
        <p:spPr>
          <a:xfrm>
            <a:off x="2970763" y="1342300"/>
            <a:ext cx="3202475" cy="1555850"/>
          </a:xfrm>
          <a:prstGeom prst="rect">
            <a:avLst/>
          </a:prstGeom>
          <a:noFill/>
          <a:ln>
            <a:noFill/>
          </a:ln>
        </p:spPr>
      </p:pic>
      <p:cxnSp>
        <p:nvCxnSpPr>
          <p:cNvPr id="166" name="Google Shape;166;p25"/>
          <p:cNvCxnSpPr/>
          <p:nvPr/>
        </p:nvCxnSpPr>
        <p:spPr>
          <a:xfrm>
            <a:off x="459125" y="3060750"/>
            <a:ext cx="8168400" cy="0"/>
          </a:xfrm>
          <a:prstGeom prst="straightConnector1">
            <a:avLst/>
          </a:prstGeom>
          <a:noFill/>
          <a:ln cap="flat" cmpd="sng" w="9525">
            <a:solidFill>
              <a:schemeClr val="dk2"/>
            </a:solidFill>
            <a:prstDash val="solid"/>
            <a:round/>
            <a:headEnd len="med" w="med" type="none"/>
            <a:tailEnd len="med" w="med" type="none"/>
          </a:ln>
        </p:spPr>
      </p:cxnSp>
      <p:pic>
        <p:nvPicPr>
          <p:cNvPr id="167" name="Google Shape;167;p25"/>
          <p:cNvPicPr preferRelativeResize="0"/>
          <p:nvPr/>
        </p:nvPicPr>
        <p:blipFill>
          <a:blip r:embed="rId4">
            <a:alphaModFix/>
          </a:blip>
          <a:stretch>
            <a:fillRect/>
          </a:stretch>
        </p:blipFill>
        <p:spPr>
          <a:xfrm>
            <a:off x="1064129" y="3319000"/>
            <a:ext cx="1629917" cy="1629900"/>
          </a:xfrm>
          <a:prstGeom prst="rect">
            <a:avLst/>
          </a:prstGeom>
          <a:noFill/>
          <a:ln>
            <a:noFill/>
          </a:ln>
        </p:spPr>
      </p:pic>
      <p:pic>
        <p:nvPicPr>
          <p:cNvPr id="168" name="Google Shape;168;p25"/>
          <p:cNvPicPr preferRelativeResize="0"/>
          <p:nvPr/>
        </p:nvPicPr>
        <p:blipFill>
          <a:blip r:embed="rId5">
            <a:alphaModFix/>
          </a:blip>
          <a:stretch>
            <a:fillRect/>
          </a:stretch>
        </p:blipFill>
        <p:spPr>
          <a:xfrm>
            <a:off x="3916275" y="3161587"/>
            <a:ext cx="1730554" cy="1730575"/>
          </a:xfrm>
          <a:prstGeom prst="rect">
            <a:avLst/>
          </a:prstGeom>
          <a:noFill/>
          <a:ln>
            <a:noFill/>
          </a:ln>
        </p:spPr>
      </p:pic>
      <p:pic>
        <p:nvPicPr>
          <p:cNvPr id="169" name="Google Shape;169;p25"/>
          <p:cNvPicPr preferRelativeResize="0"/>
          <p:nvPr/>
        </p:nvPicPr>
        <p:blipFill>
          <a:blip r:embed="rId6">
            <a:alphaModFix/>
          </a:blip>
          <a:stretch>
            <a:fillRect/>
          </a:stretch>
        </p:blipFill>
        <p:spPr>
          <a:xfrm>
            <a:off x="6222500" y="2757566"/>
            <a:ext cx="2538600" cy="25386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Intuition behind decreasing variance</a:t>
            </a:r>
            <a:endParaRPr/>
          </a:p>
        </p:txBody>
      </p:sp>
      <p:sp>
        <p:nvSpPr>
          <p:cNvPr id="175" name="Google Shape;175;p26"/>
          <p:cNvSpPr txBox="1"/>
          <p:nvPr>
            <p:ph idx="1" type="body"/>
          </p:nvPr>
        </p:nvSpPr>
        <p:spPr>
          <a:xfrm>
            <a:off x="311700" y="1337300"/>
            <a:ext cx="365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High variance</a:t>
            </a:r>
            <a:endParaRPr/>
          </a:p>
        </p:txBody>
      </p:sp>
      <p:pic>
        <p:nvPicPr>
          <p:cNvPr id="176" name="Google Shape;176;p26"/>
          <p:cNvPicPr preferRelativeResize="0"/>
          <p:nvPr/>
        </p:nvPicPr>
        <p:blipFill rotWithShape="1">
          <a:blip r:embed="rId3">
            <a:alphaModFix/>
          </a:blip>
          <a:srcRect b="2028" l="6824" r="17936" t="0"/>
          <a:stretch/>
        </p:blipFill>
        <p:spPr>
          <a:xfrm>
            <a:off x="235175" y="1983125"/>
            <a:ext cx="4438101" cy="2770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Intuition behind decreasing variance</a:t>
            </a:r>
            <a:endParaRPr/>
          </a:p>
        </p:txBody>
      </p:sp>
      <p:sp>
        <p:nvSpPr>
          <p:cNvPr id="182" name="Google Shape;182;p27"/>
          <p:cNvSpPr txBox="1"/>
          <p:nvPr>
            <p:ph idx="1" type="body"/>
          </p:nvPr>
        </p:nvSpPr>
        <p:spPr>
          <a:xfrm>
            <a:off x="311700" y="1337300"/>
            <a:ext cx="365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High variance</a:t>
            </a:r>
            <a:endParaRPr/>
          </a:p>
        </p:txBody>
      </p:sp>
      <p:pic>
        <p:nvPicPr>
          <p:cNvPr id="183" name="Google Shape;183;p27"/>
          <p:cNvPicPr preferRelativeResize="0"/>
          <p:nvPr/>
        </p:nvPicPr>
        <p:blipFill rotWithShape="1">
          <a:blip r:embed="rId3">
            <a:alphaModFix/>
          </a:blip>
          <a:srcRect b="2028" l="6823" r="19652" t="0"/>
          <a:stretch/>
        </p:blipFill>
        <p:spPr>
          <a:xfrm>
            <a:off x="235175" y="1983125"/>
            <a:ext cx="4336824" cy="2770575"/>
          </a:xfrm>
          <a:prstGeom prst="rect">
            <a:avLst/>
          </a:prstGeom>
          <a:noFill/>
          <a:ln>
            <a:noFill/>
          </a:ln>
        </p:spPr>
      </p:pic>
      <p:sp>
        <p:nvSpPr>
          <p:cNvPr id="184" name="Google Shape;184;p27"/>
          <p:cNvSpPr txBox="1"/>
          <p:nvPr>
            <p:ph idx="1" type="body"/>
          </p:nvPr>
        </p:nvSpPr>
        <p:spPr>
          <a:xfrm>
            <a:off x="5107650" y="1337300"/>
            <a:ext cx="365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Low Variance</a:t>
            </a:r>
            <a:endParaRPr/>
          </a:p>
        </p:txBody>
      </p:sp>
      <p:pic>
        <p:nvPicPr>
          <p:cNvPr id="185" name="Google Shape;185;p27"/>
          <p:cNvPicPr preferRelativeResize="0"/>
          <p:nvPr/>
        </p:nvPicPr>
        <p:blipFill rotWithShape="1">
          <a:blip r:embed="rId4">
            <a:alphaModFix/>
          </a:blip>
          <a:srcRect b="0" l="9943" r="19078" t="0"/>
          <a:stretch/>
        </p:blipFill>
        <p:spPr>
          <a:xfrm>
            <a:off x="4572000" y="1828387"/>
            <a:ext cx="4466774" cy="29253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8"/>
          <p:cNvPicPr preferRelativeResize="0"/>
          <p:nvPr/>
        </p:nvPicPr>
        <p:blipFill>
          <a:blip r:embed="rId3">
            <a:alphaModFix/>
          </a:blip>
          <a:stretch>
            <a:fillRect/>
          </a:stretch>
        </p:blipFill>
        <p:spPr>
          <a:xfrm rot="-1341344">
            <a:off x="5126668" y="2306664"/>
            <a:ext cx="3775509" cy="2832774"/>
          </a:xfrm>
          <a:prstGeom prst="rect">
            <a:avLst/>
          </a:prstGeom>
          <a:noFill/>
          <a:ln>
            <a:noFill/>
          </a:ln>
        </p:spPr>
      </p:pic>
      <p:sp>
        <p:nvSpPr>
          <p:cNvPr id="191" name="Google Shape;191;p28"/>
          <p:cNvSpPr txBox="1"/>
          <p:nvPr>
            <p:ph type="title"/>
          </p:nvPr>
        </p:nvSpPr>
        <p:spPr>
          <a:xfrm>
            <a:off x="311700" y="445025"/>
            <a:ext cx="8679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Introducing </a:t>
            </a:r>
            <a:r>
              <a:rPr lang="en" strike="sngStrike"/>
              <a:t>CUPID</a:t>
            </a:r>
            <a:r>
              <a:rPr b="1" lang="en"/>
              <a:t> </a:t>
            </a:r>
            <a:r>
              <a:rPr b="1" lang="en"/>
              <a:t>CUPED</a:t>
            </a:r>
            <a:endParaRPr/>
          </a:p>
        </p:txBody>
      </p:sp>
      <p:sp>
        <p:nvSpPr>
          <p:cNvPr id="192" name="Google Shape;192;p28"/>
          <p:cNvSpPr txBox="1"/>
          <p:nvPr>
            <p:ph idx="1" type="body"/>
          </p:nvPr>
        </p:nvSpPr>
        <p:spPr>
          <a:xfrm>
            <a:off x="311700" y="1257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chemeClr val="dk1"/>
                </a:solidFill>
              </a:rPr>
              <a:t>C</a:t>
            </a:r>
            <a:r>
              <a:rPr lang="en" sz="2500"/>
              <a:t>ontrolled experiment </a:t>
            </a:r>
            <a:r>
              <a:rPr b="1" lang="en" sz="2500">
                <a:solidFill>
                  <a:schemeClr val="dk1"/>
                </a:solidFill>
              </a:rPr>
              <a:t>U</a:t>
            </a:r>
            <a:r>
              <a:rPr lang="en" sz="2500"/>
              <a:t>sing </a:t>
            </a:r>
            <a:r>
              <a:rPr b="1" lang="en" sz="2500">
                <a:solidFill>
                  <a:schemeClr val="dk1"/>
                </a:solidFill>
              </a:rPr>
              <a:t>P</a:t>
            </a:r>
            <a:r>
              <a:rPr lang="en" sz="2500"/>
              <a:t>re-</a:t>
            </a:r>
            <a:r>
              <a:rPr b="1" lang="en" sz="2500">
                <a:solidFill>
                  <a:schemeClr val="dk1"/>
                </a:solidFill>
              </a:rPr>
              <a:t>E</a:t>
            </a:r>
            <a:r>
              <a:rPr lang="en" sz="2500"/>
              <a:t>xisting </a:t>
            </a:r>
            <a:r>
              <a:rPr b="1" lang="en" sz="2500">
                <a:solidFill>
                  <a:schemeClr val="dk1"/>
                </a:solidFill>
              </a:rPr>
              <a:t>D</a:t>
            </a:r>
            <a:r>
              <a:rPr lang="en" sz="2500"/>
              <a:t>ata</a:t>
            </a:r>
            <a:endParaRPr sz="2500"/>
          </a:p>
          <a:p>
            <a:pPr indent="0" lvl="0" marL="0" rtl="0" algn="l">
              <a:spcBef>
                <a:spcPts val="1200"/>
              </a:spcBef>
              <a:spcAft>
                <a:spcPts val="0"/>
              </a:spcAft>
              <a:buNone/>
            </a:pPr>
            <a:r>
              <a:t/>
            </a:r>
            <a:endParaRPr sz="2500"/>
          </a:p>
          <a:p>
            <a:pPr indent="-387350" lvl="0" marL="457200" rtl="0" algn="l">
              <a:spcBef>
                <a:spcPts val="1200"/>
              </a:spcBef>
              <a:spcAft>
                <a:spcPts val="0"/>
              </a:spcAft>
              <a:buSzPts val="2500"/>
              <a:buAutoNum type="arabicPeriod"/>
            </a:pPr>
            <a:r>
              <a:rPr lang="en" sz="2500"/>
              <a:t>Take a </a:t>
            </a:r>
            <a:r>
              <a:rPr i="1" lang="en" sz="2500"/>
              <a:t>covariate X</a:t>
            </a:r>
            <a:r>
              <a:rPr lang="en" sz="2500"/>
              <a:t> independent of the experiment</a:t>
            </a:r>
            <a:endParaRPr sz="2500"/>
          </a:p>
          <a:p>
            <a:pPr indent="-387350" lvl="0" marL="457200" rtl="0" algn="l">
              <a:spcBef>
                <a:spcPts val="0"/>
              </a:spcBef>
              <a:spcAft>
                <a:spcPts val="0"/>
              </a:spcAft>
              <a:buSzPts val="2500"/>
              <a:buAutoNum type="arabicPeriod"/>
            </a:pPr>
            <a:r>
              <a:rPr i="1" lang="en" sz="2500"/>
              <a:t>Y</a:t>
            </a:r>
            <a:r>
              <a:rPr baseline="-25000" i="1" lang="en" sz="2500"/>
              <a:t>CUPED</a:t>
            </a:r>
            <a:r>
              <a:rPr i="1" lang="en" sz="2500"/>
              <a:t> = Y - </a:t>
            </a:r>
            <a:r>
              <a:rPr lang="en" sz="2500"/>
              <a:t>𝜃</a:t>
            </a:r>
            <a:r>
              <a:rPr i="1" lang="en" sz="2500"/>
              <a:t>X</a:t>
            </a:r>
            <a:endParaRPr i="1" sz="2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happens to the </a:t>
            </a:r>
            <a:r>
              <a:rPr i="1" lang="en"/>
              <a:t>Variance</a:t>
            </a:r>
            <a:r>
              <a:rPr lang="en"/>
              <a:t>?</a:t>
            </a:r>
            <a:endParaRPr/>
          </a:p>
        </p:txBody>
      </p:sp>
      <p:pic>
        <p:nvPicPr>
          <p:cNvPr id="198" name="Google Shape;198;p29"/>
          <p:cNvPicPr preferRelativeResize="0"/>
          <p:nvPr/>
        </p:nvPicPr>
        <p:blipFill rotWithShape="1">
          <a:blip r:embed="rId3">
            <a:alphaModFix/>
          </a:blip>
          <a:srcRect b="66800" l="0" r="0" t="0"/>
          <a:stretch/>
        </p:blipFill>
        <p:spPr>
          <a:xfrm>
            <a:off x="459125" y="1270700"/>
            <a:ext cx="8373176" cy="1244850"/>
          </a:xfrm>
          <a:prstGeom prst="rect">
            <a:avLst/>
          </a:prstGeom>
          <a:noFill/>
          <a:ln>
            <a:noFill/>
          </a:ln>
        </p:spPr>
      </p:pic>
      <p:cxnSp>
        <p:nvCxnSpPr>
          <p:cNvPr id="199" name="Google Shape;199;p29"/>
          <p:cNvCxnSpPr/>
          <p:nvPr/>
        </p:nvCxnSpPr>
        <p:spPr>
          <a:xfrm>
            <a:off x="4380675" y="2429475"/>
            <a:ext cx="33000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happens to the </a:t>
            </a:r>
            <a:r>
              <a:rPr i="1" lang="en"/>
              <a:t>Variance</a:t>
            </a:r>
            <a:r>
              <a:rPr lang="en"/>
              <a:t>?</a:t>
            </a:r>
            <a:endParaRPr/>
          </a:p>
        </p:txBody>
      </p:sp>
      <p:pic>
        <p:nvPicPr>
          <p:cNvPr id="205" name="Google Shape;205;p30"/>
          <p:cNvPicPr preferRelativeResize="0"/>
          <p:nvPr/>
        </p:nvPicPr>
        <p:blipFill rotWithShape="1">
          <a:blip r:embed="rId3">
            <a:alphaModFix/>
          </a:blip>
          <a:srcRect b="66800" l="0" r="0" t="0"/>
          <a:stretch/>
        </p:blipFill>
        <p:spPr>
          <a:xfrm>
            <a:off x="459125" y="1270700"/>
            <a:ext cx="8373176" cy="1244850"/>
          </a:xfrm>
          <a:prstGeom prst="rect">
            <a:avLst/>
          </a:prstGeom>
          <a:noFill/>
          <a:ln>
            <a:noFill/>
          </a:ln>
        </p:spPr>
      </p:pic>
      <p:cxnSp>
        <p:nvCxnSpPr>
          <p:cNvPr id="206" name="Google Shape;206;p30"/>
          <p:cNvCxnSpPr/>
          <p:nvPr/>
        </p:nvCxnSpPr>
        <p:spPr>
          <a:xfrm>
            <a:off x="4380675" y="2429475"/>
            <a:ext cx="3300000" cy="0"/>
          </a:xfrm>
          <a:prstGeom prst="straightConnector1">
            <a:avLst/>
          </a:prstGeom>
          <a:noFill/>
          <a:ln cap="flat" cmpd="sng" w="38100">
            <a:solidFill>
              <a:srgbClr val="FF0000"/>
            </a:solidFill>
            <a:prstDash val="solid"/>
            <a:round/>
            <a:headEnd len="med" w="med" type="none"/>
            <a:tailEnd len="med" w="med" type="none"/>
          </a:ln>
        </p:spPr>
      </p:cxnSp>
      <p:sp>
        <p:nvSpPr>
          <p:cNvPr id="207" name="Google Shape;207;p30"/>
          <p:cNvSpPr txBox="1"/>
          <p:nvPr>
            <p:ph idx="1" type="body"/>
          </p:nvPr>
        </p:nvSpPr>
        <p:spPr>
          <a:xfrm>
            <a:off x="311700" y="2840775"/>
            <a:ext cx="8520600" cy="198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500"/>
              <a:t>Trick</a:t>
            </a:r>
            <a:r>
              <a:rPr lang="en" sz="2500"/>
              <a:t>: choose </a:t>
            </a:r>
            <a:r>
              <a:rPr i="1" lang="en" sz="2500"/>
              <a:t>X</a:t>
            </a:r>
            <a:r>
              <a:rPr lang="en" sz="2500"/>
              <a:t> such that it is dependant on </a:t>
            </a:r>
            <a:r>
              <a:rPr i="1" lang="en" sz="2500"/>
              <a:t>Y</a:t>
            </a:r>
            <a:r>
              <a:rPr lang="en" sz="2500"/>
              <a:t>, but </a:t>
            </a:r>
            <a:r>
              <a:rPr lang="en" sz="2500"/>
              <a:t>independent</a:t>
            </a:r>
            <a:r>
              <a:rPr lang="en" sz="2500"/>
              <a:t> on the experiment</a:t>
            </a:r>
            <a:endParaRPr i="1" sz="2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happens to the </a:t>
            </a:r>
            <a:r>
              <a:rPr i="1" lang="en"/>
              <a:t>Variance</a:t>
            </a:r>
            <a:r>
              <a:rPr lang="en"/>
              <a:t>?</a:t>
            </a:r>
            <a:endParaRPr/>
          </a:p>
        </p:txBody>
      </p:sp>
      <p:pic>
        <p:nvPicPr>
          <p:cNvPr id="213" name="Google Shape;213;p31"/>
          <p:cNvPicPr preferRelativeResize="0"/>
          <p:nvPr/>
        </p:nvPicPr>
        <p:blipFill rotWithShape="1">
          <a:blip r:embed="rId3">
            <a:alphaModFix/>
          </a:blip>
          <a:srcRect b="48945" l="0" r="0" t="0"/>
          <a:stretch/>
        </p:blipFill>
        <p:spPr>
          <a:xfrm>
            <a:off x="459125" y="1270700"/>
            <a:ext cx="8373176" cy="1914400"/>
          </a:xfrm>
          <a:prstGeom prst="rect">
            <a:avLst/>
          </a:prstGeom>
          <a:noFill/>
          <a:ln>
            <a:noFill/>
          </a:ln>
        </p:spPr>
      </p:pic>
      <p:sp>
        <p:nvSpPr>
          <p:cNvPr id="214" name="Google Shape;214;p31"/>
          <p:cNvSpPr/>
          <p:nvPr/>
        </p:nvSpPr>
        <p:spPr>
          <a:xfrm>
            <a:off x="2716450" y="2650225"/>
            <a:ext cx="803400" cy="3444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happens to the </a:t>
            </a:r>
            <a:r>
              <a:rPr i="1" lang="en"/>
              <a:t>Variance</a:t>
            </a:r>
            <a:r>
              <a:rPr lang="en"/>
              <a:t>?</a:t>
            </a:r>
            <a:endParaRPr/>
          </a:p>
        </p:txBody>
      </p:sp>
      <p:pic>
        <p:nvPicPr>
          <p:cNvPr id="220" name="Google Shape;220;p32"/>
          <p:cNvPicPr preferRelativeResize="0"/>
          <p:nvPr/>
        </p:nvPicPr>
        <p:blipFill>
          <a:blip r:embed="rId3">
            <a:alphaModFix/>
          </a:blip>
          <a:stretch>
            <a:fillRect/>
          </a:stretch>
        </p:blipFill>
        <p:spPr>
          <a:xfrm>
            <a:off x="459125" y="1270700"/>
            <a:ext cx="8373176" cy="3749648"/>
          </a:xfrm>
          <a:prstGeom prst="rect">
            <a:avLst/>
          </a:prstGeom>
          <a:noFill/>
          <a:ln>
            <a:noFill/>
          </a:ln>
        </p:spPr>
      </p:pic>
      <p:cxnSp>
        <p:nvCxnSpPr>
          <p:cNvPr id="221" name="Google Shape;221;p32"/>
          <p:cNvCxnSpPr/>
          <p:nvPr/>
        </p:nvCxnSpPr>
        <p:spPr>
          <a:xfrm>
            <a:off x="5911075" y="4638975"/>
            <a:ext cx="2133000" cy="0"/>
          </a:xfrm>
          <a:prstGeom prst="straightConnector1">
            <a:avLst/>
          </a:prstGeom>
          <a:noFill/>
          <a:ln cap="flat" cmpd="sng" w="38100">
            <a:solidFill>
              <a:srgbClr val="FF0000"/>
            </a:solidFill>
            <a:prstDash val="solid"/>
            <a:round/>
            <a:headEnd len="med" w="med" type="none"/>
            <a:tailEnd len="med" w="med" type="none"/>
          </a:ln>
        </p:spPr>
      </p:cxnSp>
      <p:cxnSp>
        <p:nvCxnSpPr>
          <p:cNvPr id="222" name="Google Shape;222;p32"/>
          <p:cNvCxnSpPr/>
          <p:nvPr/>
        </p:nvCxnSpPr>
        <p:spPr>
          <a:xfrm>
            <a:off x="653575" y="4638975"/>
            <a:ext cx="13263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an AB-test?</a:t>
            </a:r>
            <a:endParaRPr/>
          </a:p>
        </p:txBody>
      </p:sp>
      <p:sp>
        <p:nvSpPr>
          <p:cNvPr id="65" name="Google Shape;65;p15"/>
          <p:cNvSpPr txBox="1"/>
          <p:nvPr>
            <p:ph idx="1" type="body"/>
          </p:nvPr>
        </p:nvSpPr>
        <p:spPr>
          <a:xfrm>
            <a:off x="311700" y="1236100"/>
            <a:ext cx="42603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400"/>
              <a:t>Control</a:t>
            </a:r>
            <a:endParaRPr sz="2400"/>
          </a:p>
        </p:txBody>
      </p:sp>
      <p:sp>
        <p:nvSpPr>
          <p:cNvPr id="66" name="Google Shape;66;p15"/>
          <p:cNvSpPr txBox="1"/>
          <p:nvPr>
            <p:ph idx="1" type="body"/>
          </p:nvPr>
        </p:nvSpPr>
        <p:spPr>
          <a:xfrm>
            <a:off x="4405350" y="1236100"/>
            <a:ext cx="42603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400"/>
              <a:t>Treatment</a:t>
            </a:r>
            <a:endParaRPr sz="2400"/>
          </a:p>
        </p:txBody>
      </p:sp>
      <p:pic>
        <p:nvPicPr>
          <p:cNvPr id="67" name="Google Shape;67;p15"/>
          <p:cNvPicPr preferRelativeResize="0"/>
          <p:nvPr/>
        </p:nvPicPr>
        <p:blipFill rotWithShape="1">
          <a:blip r:embed="rId3">
            <a:alphaModFix/>
          </a:blip>
          <a:srcRect b="0" l="89" r="99" t="0"/>
          <a:stretch/>
        </p:blipFill>
        <p:spPr>
          <a:xfrm>
            <a:off x="888624" y="1877101"/>
            <a:ext cx="3106445" cy="2775398"/>
          </a:xfrm>
          <a:prstGeom prst="rect">
            <a:avLst/>
          </a:prstGeom>
          <a:noFill/>
          <a:ln>
            <a:noFill/>
          </a:ln>
        </p:spPr>
      </p:pic>
      <p:pic>
        <p:nvPicPr>
          <p:cNvPr id="68" name="Google Shape;68;p15"/>
          <p:cNvPicPr preferRelativeResize="0"/>
          <p:nvPr/>
        </p:nvPicPr>
        <p:blipFill rotWithShape="1">
          <a:blip r:embed="rId4">
            <a:alphaModFix/>
          </a:blip>
          <a:srcRect b="0" l="89" r="99" t="0"/>
          <a:stretch/>
        </p:blipFill>
        <p:spPr>
          <a:xfrm>
            <a:off x="4982280" y="1877101"/>
            <a:ext cx="3106445" cy="2775393"/>
          </a:xfrm>
          <a:prstGeom prst="rect">
            <a:avLst/>
          </a:prstGeom>
          <a:noFill/>
          <a:ln>
            <a:noFill/>
          </a:ln>
        </p:spPr>
      </p:pic>
      <p:sp>
        <p:nvSpPr>
          <p:cNvPr id="69" name="Google Shape;69;p15"/>
          <p:cNvSpPr/>
          <p:nvPr/>
        </p:nvSpPr>
        <p:spPr>
          <a:xfrm rot="-2700000">
            <a:off x="5109351" y="4516581"/>
            <a:ext cx="706400" cy="210435"/>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7836553">
            <a:off x="7264215" y="4516493"/>
            <a:ext cx="706564" cy="210629"/>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rot="-5400000">
            <a:off x="6296500" y="4590150"/>
            <a:ext cx="501300" cy="2103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Intuition behind CUPED</a:t>
            </a:r>
            <a:endParaRPr/>
          </a:p>
        </p:txBody>
      </p:sp>
      <p:sp>
        <p:nvSpPr>
          <p:cNvPr id="228" name="Google Shape;228;p33"/>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sz="2500"/>
              <a:t>T</a:t>
            </a:r>
            <a:r>
              <a:rPr lang="en" sz="2500"/>
              <a:t>he </a:t>
            </a:r>
            <a:r>
              <a:rPr i="1" lang="en" sz="2500"/>
              <a:t>covariate</a:t>
            </a:r>
            <a:r>
              <a:rPr lang="en" sz="2500"/>
              <a:t> </a:t>
            </a:r>
            <a:r>
              <a:rPr b="1" lang="en" sz="2500"/>
              <a:t>absorbs</a:t>
            </a:r>
            <a:r>
              <a:rPr lang="en" sz="2500"/>
              <a:t> part of the</a:t>
            </a:r>
            <a:r>
              <a:rPr lang="en" sz="2500"/>
              <a:t> </a:t>
            </a:r>
            <a:r>
              <a:rPr i="1" lang="en" sz="2500"/>
              <a:t>Variance of Y</a:t>
            </a:r>
            <a:r>
              <a:rPr lang="en" sz="2500"/>
              <a:t>, without affecting the experiment</a:t>
            </a:r>
            <a:endParaRPr sz="2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 Making </a:t>
            </a:r>
            <a:r>
              <a:rPr i="1" lang="en" sz="2500"/>
              <a:t>Y</a:t>
            </a:r>
            <a:r>
              <a:rPr baseline="-25000" i="1" lang="en" sz="2500"/>
              <a:t>CUPED</a:t>
            </a:r>
            <a:r>
              <a:rPr lang="en" sz="2500"/>
              <a:t> unbiased</a:t>
            </a:r>
            <a:endParaRPr sz="2500"/>
          </a:p>
        </p:txBody>
      </p:sp>
      <p:pic>
        <p:nvPicPr>
          <p:cNvPr id="234" name="Google Shape;234;p34"/>
          <p:cNvPicPr preferRelativeResize="0"/>
          <p:nvPr/>
        </p:nvPicPr>
        <p:blipFill rotWithShape="1">
          <a:blip r:embed="rId3">
            <a:alphaModFix/>
          </a:blip>
          <a:srcRect b="68793" l="0" r="0" t="0"/>
          <a:stretch/>
        </p:blipFill>
        <p:spPr>
          <a:xfrm>
            <a:off x="407825" y="1783874"/>
            <a:ext cx="8328374" cy="706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 Making </a:t>
            </a:r>
            <a:r>
              <a:rPr i="1" lang="en" sz="2500"/>
              <a:t>Y</a:t>
            </a:r>
            <a:r>
              <a:rPr baseline="-25000" i="1" lang="en" sz="2500"/>
              <a:t>CUPED</a:t>
            </a:r>
            <a:r>
              <a:rPr lang="en" sz="2500"/>
              <a:t> unbiased</a:t>
            </a:r>
            <a:endParaRPr sz="2500"/>
          </a:p>
        </p:txBody>
      </p:sp>
      <p:pic>
        <p:nvPicPr>
          <p:cNvPr id="240" name="Google Shape;240;p35"/>
          <p:cNvPicPr preferRelativeResize="0"/>
          <p:nvPr/>
        </p:nvPicPr>
        <p:blipFill rotWithShape="1">
          <a:blip r:embed="rId3">
            <a:alphaModFix/>
          </a:blip>
          <a:srcRect b="37503" l="0" r="0" t="0"/>
          <a:stretch/>
        </p:blipFill>
        <p:spPr>
          <a:xfrm>
            <a:off x="407825" y="1783875"/>
            <a:ext cx="8328374" cy="1415625"/>
          </a:xfrm>
          <a:prstGeom prst="rect">
            <a:avLst/>
          </a:prstGeom>
          <a:noFill/>
          <a:ln>
            <a:noFill/>
          </a:ln>
        </p:spPr>
      </p:pic>
      <p:pic>
        <p:nvPicPr>
          <p:cNvPr id="241" name="Google Shape;241;p35"/>
          <p:cNvPicPr preferRelativeResize="0"/>
          <p:nvPr/>
        </p:nvPicPr>
        <p:blipFill>
          <a:blip r:embed="rId4">
            <a:alphaModFix/>
          </a:blip>
          <a:stretch>
            <a:fillRect/>
          </a:stretch>
        </p:blipFill>
        <p:spPr>
          <a:xfrm>
            <a:off x="6747929" y="2521650"/>
            <a:ext cx="837571" cy="572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 Making </a:t>
            </a:r>
            <a:r>
              <a:rPr i="1" lang="en" sz="2500"/>
              <a:t>Y</a:t>
            </a:r>
            <a:r>
              <a:rPr baseline="-25000" i="1" lang="en" sz="2500"/>
              <a:t>CUPED</a:t>
            </a:r>
            <a:r>
              <a:rPr lang="en" sz="2500"/>
              <a:t> unbiased</a:t>
            </a:r>
            <a:endParaRPr sz="2500"/>
          </a:p>
        </p:txBody>
      </p:sp>
      <p:pic>
        <p:nvPicPr>
          <p:cNvPr id="247" name="Google Shape;247;p36"/>
          <p:cNvPicPr preferRelativeResize="0"/>
          <p:nvPr/>
        </p:nvPicPr>
        <p:blipFill>
          <a:blip r:embed="rId3">
            <a:alphaModFix/>
          </a:blip>
          <a:stretch>
            <a:fillRect/>
          </a:stretch>
        </p:blipFill>
        <p:spPr>
          <a:xfrm>
            <a:off x="407825" y="1783874"/>
            <a:ext cx="8328374" cy="2265175"/>
          </a:xfrm>
          <a:prstGeom prst="rect">
            <a:avLst/>
          </a:prstGeom>
          <a:noFill/>
          <a:ln>
            <a:noFill/>
          </a:ln>
        </p:spPr>
      </p:pic>
      <p:cxnSp>
        <p:nvCxnSpPr>
          <p:cNvPr id="248" name="Google Shape;248;p36"/>
          <p:cNvCxnSpPr/>
          <p:nvPr/>
        </p:nvCxnSpPr>
        <p:spPr>
          <a:xfrm>
            <a:off x="4339075" y="3768225"/>
            <a:ext cx="2130900" cy="0"/>
          </a:xfrm>
          <a:prstGeom prst="straightConnector1">
            <a:avLst/>
          </a:prstGeom>
          <a:noFill/>
          <a:ln cap="flat" cmpd="sng" w="38100">
            <a:solidFill>
              <a:srgbClr val="FF0000"/>
            </a:solidFill>
            <a:prstDash val="solid"/>
            <a:round/>
            <a:headEnd len="med" w="med" type="none"/>
            <a:tailEnd len="med" w="med" type="none"/>
          </a:ln>
        </p:spPr>
      </p:cxnSp>
      <p:cxnSp>
        <p:nvCxnSpPr>
          <p:cNvPr id="249" name="Google Shape;249;p36"/>
          <p:cNvCxnSpPr/>
          <p:nvPr/>
        </p:nvCxnSpPr>
        <p:spPr>
          <a:xfrm>
            <a:off x="5619375" y="3920625"/>
            <a:ext cx="8100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choose a covariate?</a:t>
            </a:r>
            <a:endParaRPr/>
          </a:p>
        </p:txBody>
      </p:sp>
      <p:sp>
        <p:nvSpPr>
          <p:cNvPr id="255" name="Google Shape;255;p37"/>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81000" lvl="0" marL="457200" rtl="0" algn="l">
              <a:spcBef>
                <a:spcPts val="0"/>
              </a:spcBef>
              <a:spcAft>
                <a:spcPts val="0"/>
              </a:spcAft>
              <a:buSzPts val="2400"/>
              <a:buChar char="●"/>
            </a:pPr>
            <a:r>
              <a:rPr lang="en" sz="2400"/>
              <a:t>Absorbs the most variance of our metric (</a:t>
            </a:r>
            <a:r>
              <a:rPr i="1" lang="en" sz="2400"/>
              <a:t>Y</a:t>
            </a:r>
            <a:r>
              <a:rPr lang="en" sz="2400"/>
              <a:t>)</a:t>
            </a:r>
            <a:endParaRPr sz="2400"/>
          </a:p>
          <a:p>
            <a:pPr indent="-381000" lvl="0" marL="457200" rtl="0" algn="l">
              <a:spcBef>
                <a:spcPts val="0"/>
              </a:spcBef>
              <a:spcAft>
                <a:spcPts val="0"/>
              </a:spcAft>
              <a:buSzPts val="2400"/>
              <a:buChar char="●"/>
            </a:pPr>
            <a:r>
              <a:rPr lang="en" sz="2400"/>
              <a:t>Is independent from the experiment</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8"/>
          <p:cNvPicPr preferRelativeResize="0"/>
          <p:nvPr/>
        </p:nvPicPr>
        <p:blipFill>
          <a:blip r:embed="rId3">
            <a:alphaModFix/>
          </a:blip>
          <a:stretch>
            <a:fillRect/>
          </a:stretch>
        </p:blipFill>
        <p:spPr>
          <a:xfrm>
            <a:off x="311697" y="967100"/>
            <a:ext cx="7671404" cy="4176399"/>
          </a:xfrm>
          <a:prstGeom prst="rect">
            <a:avLst/>
          </a:prstGeom>
          <a:noFill/>
          <a:ln>
            <a:noFill/>
          </a:ln>
        </p:spPr>
      </p:pic>
      <p:sp>
        <p:nvSpPr>
          <p:cNvPr id="261" name="Google Shape;26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choose a covariate?</a:t>
            </a:r>
            <a:endParaRPr/>
          </a:p>
        </p:txBody>
      </p:sp>
      <p:sp>
        <p:nvSpPr>
          <p:cNvPr id="262" name="Google Shape;262;p38"/>
          <p:cNvSpPr txBox="1"/>
          <p:nvPr/>
        </p:nvSpPr>
        <p:spPr>
          <a:xfrm>
            <a:off x="7350750" y="4404600"/>
            <a:ext cx="1751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https://booking.ai/how-booking-com-increases-the-power-of-online-experiments-with-cuped-995d186fff1d</a:t>
            </a:r>
            <a:endParaRPr sz="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practise</a:t>
            </a:r>
            <a:endParaRPr/>
          </a:p>
        </p:txBody>
      </p:sp>
      <p:sp>
        <p:nvSpPr>
          <p:cNvPr id="268" name="Google Shape;26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2800" u="sng">
                <a:solidFill>
                  <a:schemeClr val="hlink"/>
                </a:solidFill>
                <a:hlinkClick r:id="rId3"/>
              </a:rPr>
              <a:t>https://colab.research.google.com/drive/1M6B2jWZkRFe-g8_MYlAng3rKwq4sSwBa?usp=sharing</a:t>
            </a:r>
            <a:r>
              <a:rPr lang="en" sz="2800">
                <a:solidFill>
                  <a:schemeClr val="dk1"/>
                </a:solidFill>
              </a:rPr>
              <a:t> </a:t>
            </a:r>
            <a:endParaRPr sz="2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we’ve learned?</a:t>
            </a:r>
            <a:endParaRPr/>
          </a:p>
        </p:txBody>
      </p:sp>
      <p:sp>
        <p:nvSpPr>
          <p:cNvPr id="274" name="Google Shape;274;p40"/>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81000" lvl="0" marL="457200" rtl="0" algn="l">
              <a:spcBef>
                <a:spcPts val="0"/>
              </a:spcBef>
              <a:spcAft>
                <a:spcPts val="0"/>
              </a:spcAft>
              <a:buSzPts val="2400"/>
              <a:buChar char="●"/>
            </a:pPr>
            <a:r>
              <a:rPr lang="en" sz="2400"/>
              <a:t>Decrease test sample size to save ⏰, 💰 and 👤</a:t>
            </a:r>
            <a:endParaRPr sz="2400"/>
          </a:p>
          <a:p>
            <a:pPr indent="-381000" lvl="0" marL="457200" rtl="0" algn="l">
              <a:spcBef>
                <a:spcPts val="0"/>
              </a:spcBef>
              <a:spcAft>
                <a:spcPts val="0"/>
              </a:spcAft>
              <a:buSzPts val="2400"/>
              <a:buChar char="●"/>
            </a:pPr>
            <a:r>
              <a:rPr lang="en" sz="2400"/>
              <a:t>Use CUPED with covariate</a:t>
            </a:r>
            <a:endParaRPr sz="2400"/>
          </a:p>
          <a:p>
            <a:pPr indent="-381000" lvl="1" marL="914400" rtl="0" algn="l">
              <a:spcBef>
                <a:spcPts val="0"/>
              </a:spcBef>
              <a:spcAft>
                <a:spcPts val="0"/>
              </a:spcAft>
              <a:buSzPts val="2400"/>
              <a:buChar char="○"/>
            </a:pPr>
            <a:r>
              <a:rPr lang="en" sz="2400"/>
              <a:t>Independent on experiment</a:t>
            </a:r>
            <a:endParaRPr sz="2400"/>
          </a:p>
          <a:p>
            <a:pPr indent="-381000" lvl="1" marL="914400" rtl="0" algn="l">
              <a:spcBef>
                <a:spcPts val="0"/>
              </a:spcBef>
              <a:spcAft>
                <a:spcPts val="0"/>
              </a:spcAft>
              <a:buSzPts val="2400"/>
              <a:buChar char="○"/>
            </a:pPr>
            <a:r>
              <a:rPr lang="en" sz="2400"/>
              <a:t>Correlated with metric</a:t>
            </a:r>
            <a:endParaRPr sz="2400"/>
          </a:p>
          <a:p>
            <a:pPr indent="-381000" lvl="0" marL="457200" rtl="0" algn="l">
              <a:spcBef>
                <a:spcPts val="0"/>
              </a:spcBef>
              <a:spcAft>
                <a:spcPts val="0"/>
              </a:spcAft>
              <a:buSzPts val="2400"/>
              <a:buChar char="●"/>
            </a:pPr>
            <a:r>
              <a:rPr lang="en" sz="2400"/>
              <a:t>Absorb metric variance with covariate</a:t>
            </a:r>
            <a:endParaRPr sz="2400"/>
          </a:p>
          <a:p>
            <a:pPr indent="-381000" lvl="0" marL="457200" rtl="0" algn="l">
              <a:spcBef>
                <a:spcPts val="0"/>
              </a:spcBef>
              <a:spcAft>
                <a:spcPts val="0"/>
              </a:spcAft>
              <a:buSzPts val="2400"/>
              <a:buChar char="●"/>
            </a:pPr>
            <a:r>
              <a:rPr lang="en" sz="2400"/>
              <a:t>Have fun!</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idx="1" type="body"/>
          </p:nvPr>
        </p:nvSpPr>
        <p:spPr>
          <a:xfrm>
            <a:off x="311700" y="1568650"/>
            <a:ext cx="8520600" cy="4194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dav1ddramb</a:t>
            </a:r>
            <a:r>
              <a:rPr lang="en" sz="2500"/>
              <a:t> </a:t>
            </a:r>
            <a:endParaRPr sz="2500"/>
          </a:p>
          <a:p>
            <a:pPr indent="0" lvl="0" marL="0" rtl="0" algn="ctr">
              <a:spcBef>
                <a:spcPts val="1200"/>
              </a:spcBef>
              <a:spcAft>
                <a:spcPts val="0"/>
              </a:spcAft>
              <a:buNone/>
            </a:pPr>
            <a:r>
              <a:rPr lang="en" sz="2500"/>
              <a:t>&lt;confidential-email&gt;@gmail.com</a:t>
            </a:r>
            <a:endParaRPr sz="2500"/>
          </a:p>
          <a:p>
            <a:pPr indent="0" lvl="0" marL="0" rtl="0" algn="ctr">
              <a:spcBef>
                <a:spcPts val="1200"/>
              </a:spcBef>
              <a:spcAft>
                <a:spcPts val="1200"/>
              </a:spcAft>
              <a:buNone/>
            </a:pPr>
            <a:r>
              <a:rPr lang="en" sz="2500"/>
              <a:t>@halftimestat</a:t>
            </a:r>
            <a:endParaRPr sz="2500"/>
          </a:p>
        </p:txBody>
      </p:sp>
      <p:pic>
        <p:nvPicPr>
          <p:cNvPr id="280" name="Google Shape;280;p41"/>
          <p:cNvPicPr preferRelativeResize="0"/>
          <p:nvPr/>
        </p:nvPicPr>
        <p:blipFill>
          <a:blip r:embed="rId3">
            <a:alphaModFix/>
          </a:blip>
          <a:stretch>
            <a:fillRect/>
          </a:stretch>
        </p:blipFill>
        <p:spPr>
          <a:xfrm>
            <a:off x="1573025" y="3383648"/>
            <a:ext cx="564349" cy="564325"/>
          </a:xfrm>
          <a:prstGeom prst="rect">
            <a:avLst/>
          </a:prstGeom>
          <a:noFill/>
          <a:ln>
            <a:noFill/>
          </a:ln>
        </p:spPr>
      </p:pic>
      <p:sp>
        <p:nvSpPr>
          <p:cNvPr id="281" name="Google Shape;28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 cool like him</a:t>
            </a:r>
            <a:endParaRPr/>
          </a:p>
        </p:txBody>
      </p:sp>
      <p:pic>
        <p:nvPicPr>
          <p:cNvPr id="282" name="Google Shape;282;p41"/>
          <p:cNvPicPr preferRelativeResize="0"/>
          <p:nvPr/>
        </p:nvPicPr>
        <p:blipFill>
          <a:blip r:embed="rId4">
            <a:alphaModFix/>
          </a:blip>
          <a:stretch>
            <a:fillRect/>
          </a:stretch>
        </p:blipFill>
        <p:spPr>
          <a:xfrm rot="-1286379">
            <a:off x="5970754" y="536284"/>
            <a:ext cx="1499693" cy="1713931"/>
          </a:xfrm>
          <a:prstGeom prst="rect">
            <a:avLst/>
          </a:prstGeom>
          <a:noFill/>
          <a:ln>
            <a:noFill/>
          </a:ln>
        </p:spPr>
      </p:pic>
      <p:pic>
        <p:nvPicPr>
          <p:cNvPr id="283" name="Google Shape;283;p41"/>
          <p:cNvPicPr preferRelativeResize="0"/>
          <p:nvPr/>
        </p:nvPicPr>
        <p:blipFill>
          <a:blip r:embed="rId5">
            <a:alphaModFix/>
          </a:blip>
          <a:stretch>
            <a:fillRect/>
          </a:stretch>
        </p:blipFill>
        <p:spPr>
          <a:xfrm>
            <a:off x="3021100" y="2819250"/>
            <a:ext cx="564349" cy="564372"/>
          </a:xfrm>
          <a:prstGeom prst="rect">
            <a:avLst/>
          </a:prstGeom>
          <a:noFill/>
          <a:ln>
            <a:noFill/>
          </a:ln>
        </p:spPr>
      </p:pic>
      <p:pic>
        <p:nvPicPr>
          <p:cNvPr id="284" name="Google Shape;284;p41"/>
          <p:cNvPicPr preferRelativeResize="0"/>
          <p:nvPr/>
        </p:nvPicPr>
        <p:blipFill>
          <a:blip r:embed="rId6">
            <a:alphaModFix/>
          </a:blip>
          <a:stretch>
            <a:fillRect/>
          </a:stretch>
        </p:blipFill>
        <p:spPr>
          <a:xfrm>
            <a:off x="2933000" y="4003025"/>
            <a:ext cx="564349" cy="5643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Useful links</a:t>
            </a:r>
            <a:endParaRPr/>
          </a:p>
        </p:txBody>
      </p:sp>
      <p:sp>
        <p:nvSpPr>
          <p:cNvPr id="290" name="Google Shape;29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00" u="sng">
                <a:solidFill>
                  <a:schemeClr val="accent5"/>
                </a:solidFill>
                <a:hlinkClick r:id="rId3">
                  <a:extLst>
                    <a:ext uri="{A12FA001-AC4F-418D-AE19-62706E023703}">
                      <ahyp:hlinkClr val="tx"/>
                    </a:ext>
                  </a:extLst>
                </a:hlinkClick>
              </a:rPr>
              <a:t>https://www.researchgate.net/publication/237838291_Improving_the_Sensitivity_of_Online_Controlled_Experiments_by_Utilizing_Pre-Experiment_Data</a:t>
            </a:r>
            <a:r>
              <a:rPr lang="en" sz="1100"/>
              <a:t> </a:t>
            </a:r>
            <a:endParaRPr sz="1100"/>
          </a:p>
          <a:p>
            <a:pPr indent="0" lvl="0" marL="0" rtl="0" algn="l">
              <a:spcBef>
                <a:spcPts val="1200"/>
              </a:spcBef>
              <a:spcAft>
                <a:spcPts val="0"/>
              </a:spcAft>
              <a:buClr>
                <a:schemeClr val="dk1"/>
              </a:buClr>
              <a:buSzPts val="1100"/>
              <a:buFont typeface="Arial"/>
              <a:buNone/>
            </a:pPr>
            <a:r>
              <a:rPr lang="en" sz="1100" u="sng">
                <a:solidFill>
                  <a:schemeClr val="accent5"/>
                </a:solidFill>
                <a:hlinkClick r:id="rId4">
                  <a:extLst>
                    <a:ext uri="{A12FA001-AC4F-418D-AE19-62706E023703}">
                      <ahyp:hlinkClr val="tx"/>
                    </a:ext>
                  </a:extLst>
                </a:hlinkClick>
              </a:rPr>
              <a:t>https://www.kdd.org/kdd2016/papers/files/adp0945-xieA.pdf</a:t>
            </a:r>
            <a:r>
              <a:rPr lang="en" sz="1100"/>
              <a:t> </a:t>
            </a:r>
            <a:endParaRPr/>
          </a:p>
          <a:p>
            <a:pPr indent="0" lvl="0" marL="0" rtl="0" algn="l">
              <a:spcBef>
                <a:spcPts val="1200"/>
              </a:spcBef>
              <a:spcAft>
                <a:spcPts val="0"/>
              </a:spcAft>
              <a:buNone/>
            </a:pPr>
            <a:r>
              <a:rPr lang="en" sz="1100" u="sng">
                <a:solidFill>
                  <a:schemeClr val="hlink"/>
                </a:solidFill>
                <a:hlinkClick r:id="rId5"/>
              </a:rPr>
              <a:t>https://towardsdatascience.com/how-to-double-a-b-testing-speed-with-cuped-f80460825a90</a:t>
            </a:r>
            <a:endParaRPr/>
          </a:p>
          <a:p>
            <a:pPr indent="0" lvl="0" marL="0" rtl="0" algn="l">
              <a:spcBef>
                <a:spcPts val="1200"/>
              </a:spcBef>
              <a:spcAft>
                <a:spcPts val="0"/>
              </a:spcAft>
              <a:buNone/>
            </a:pPr>
            <a:r>
              <a:rPr lang="en" sz="1100" u="sng">
                <a:solidFill>
                  <a:schemeClr val="hlink"/>
                </a:solidFill>
                <a:hlinkClick r:id="rId6"/>
              </a:rPr>
              <a:t>https://booking.ai/how-booking-com-increases-the-power-of-online-experiments-with-cuped-995d186fff1d</a:t>
            </a:r>
            <a:endParaRPr sz="1100"/>
          </a:p>
          <a:p>
            <a:pPr indent="0" lvl="0" marL="0" rtl="0" algn="l">
              <a:spcBef>
                <a:spcPts val="1200"/>
              </a:spcBef>
              <a:spcAft>
                <a:spcPts val="1200"/>
              </a:spcAft>
              <a:buNone/>
            </a:pPr>
            <a:br>
              <a:rPr lang="en"/>
            </a:b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happens in an ideal world?</a:t>
            </a:r>
            <a:endParaRPr/>
          </a:p>
        </p:txBody>
      </p:sp>
      <p:pic>
        <p:nvPicPr>
          <p:cNvPr id="77" name="Google Shape;77;p16"/>
          <p:cNvPicPr preferRelativeResize="0"/>
          <p:nvPr/>
        </p:nvPicPr>
        <p:blipFill>
          <a:blip r:embed="rId3">
            <a:alphaModFix/>
          </a:blip>
          <a:stretch>
            <a:fillRect/>
          </a:stretch>
        </p:blipFill>
        <p:spPr>
          <a:xfrm>
            <a:off x="311700" y="1367450"/>
            <a:ext cx="8029723" cy="3776051"/>
          </a:xfrm>
          <a:prstGeom prst="rect">
            <a:avLst/>
          </a:prstGeom>
          <a:noFill/>
          <a:ln>
            <a:noFill/>
          </a:ln>
        </p:spPr>
      </p:pic>
      <p:sp>
        <p:nvSpPr>
          <p:cNvPr id="78" name="Google Shape;78;p16"/>
          <p:cNvSpPr txBox="1"/>
          <p:nvPr>
            <p:ph idx="1" type="body"/>
          </p:nvPr>
        </p:nvSpPr>
        <p:spPr>
          <a:xfrm>
            <a:off x="5796300" y="1625700"/>
            <a:ext cx="30360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FF00"/>
                </a:solidFill>
              </a:rPr>
              <a:t>A</a:t>
            </a:r>
            <a:r>
              <a:rPr lang="en"/>
              <a:t> - treatment</a:t>
            </a:r>
            <a:endParaRPr/>
          </a:p>
          <a:p>
            <a:pPr indent="0" lvl="0" marL="0" rtl="0" algn="l">
              <a:spcBef>
                <a:spcPts val="1200"/>
              </a:spcBef>
              <a:spcAft>
                <a:spcPts val="1200"/>
              </a:spcAft>
              <a:buNone/>
            </a:pPr>
            <a:r>
              <a:rPr lang="en">
                <a:solidFill>
                  <a:srgbClr val="FF0000"/>
                </a:solidFill>
              </a:rPr>
              <a:t>B</a:t>
            </a:r>
            <a:r>
              <a:rPr lang="en"/>
              <a:t> - control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solutions</a:t>
            </a:r>
            <a:endParaRPr/>
          </a:p>
        </p:txBody>
      </p:sp>
      <p:sp>
        <p:nvSpPr>
          <p:cNvPr id="296" name="Google Shape;296;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Stratification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0" name="Shape 300"/>
        <p:cNvGrpSpPr/>
        <p:nvPr/>
      </p:nvGrpSpPr>
      <p:grpSpPr>
        <a:xfrm>
          <a:off x="0" y="0"/>
          <a:ext cx="0" cy="0"/>
          <a:chOff x="0" y="0"/>
          <a:chExt cx="0" cy="0"/>
        </a:xfrm>
      </p:grpSpPr>
      <p:sp>
        <p:nvSpPr>
          <p:cNvPr id="301" name="Google Shape;301;p44"/>
          <p:cNvSpPr txBox="1"/>
          <p:nvPr>
            <p:ph idx="1" type="body"/>
          </p:nvPr>
        </p:nvSpPr>
        <p:spPr>
          <a:xfrm>
            <a:off x="3089025" y="1152475"/>
            <a:ext cx="3111300" cy="38685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Clr>
                <a:schemeClr val="dk1"/>
              </a:buClr>
              <a:buSzPts val="1100"/>
              <a:buFont typeface="Arial"/>
              <a:buNone/>
            </a:pPr>
            <a:r>
              <a:rPr lang="en" sz="450"/>
              <a:t>\begin{itemize}</a:t>
            </a:r>
            <a:endParaRPr sz="450"/>
          </a:p>
          <a:p>
            <a:pPr indent="0" lvl="0" marL="0" rtl="0" algn="l">
              <a:lnSpc>
                <a:spcPct val="50000"/>
              </a:lnSpc>
              <a:spcBef>
                <a:spcPts val="1200"/>
              </a:spcBef>
              <a:spcAft>
                <a:spcPts val="0"/>
              </a:spcAft>
              <a:buClr>
                <a:schemeClr val="dk1"/>
              </a:buClr>
              <a:buSzPts val="1100"/>
              <a:buFont typeface="Arial"/>
              <a:buNone/>
            </a:pPr>
            <a:r>
              <a:rPr lang="en" sz="450"/>
              <a:t>  \item \pmb{$z_{\alpha/2}$} is the score for a chosen significance level \pmb{$\alpha$}</a:t>
            </a:r>
            <a:endParaRPr sz="450"/>
          </a:p>
          <a:p>
            <a:pPr indent="0" lvl="0" marL="0" rtl="0" algn="l">
              <a:lnSpc>
                <a:spcPct val="50000"/>
              </a:lnSpc>
              <a:spcBef>
                <a:spcPts val="1200"/>
              </a:spcBef>
              <a:spcAft>
                <a:spcPts val="0"/>
              </a:spcAft>
              <a:buClr>
                <a:schemeClr val="dk1"/>
              </a:buClr>
              <a:buSzPts val="1100"/>
              <a:buFont typeface="Arial"/>
              <a:buNone/>
            </a:pPr>
            <a:r>
              <a:rPr lang="en" sz="450"/>
              <a:t>  \item \pmb{$\Delta$} (Margin of Error) is the minimum difference between means that we want to catch</a:t>
            </a:r>
            <a:endParaRPr sz="450"/>
          </a:p>
          <a:p>
            <a:pPr indent="0" lvl="0" marL="0" rtl="0" algn="l">
              <a:lnSpc>
                <a:spcPct val="50000"/>
              </a:lnSpc>
              <a:spcBef>
                <a:spcPts val="1200"/>
              </a:spcBef>
              <a:spcAft>
                <a:spcPts val="0"/>
              </a:spcAft>
              <a:buClr>
                <a:schemeClr val="dk1"/>
              </a:buClr>
              <a:buSzPts val="1100"/>
              <a:buFont typeface="Arial"/>
              <a:buNone/>
            </a:pPr>
            <a:r>
              <a:rPr lang="en" sz="450"/>
              <a:t>  \item \pmb{$\sigma$} is the pooled estimate of standard deviation</a:t>
            </a:r>
            <a:endParaRPr sz="450"/>
          </a:p>
          <a:p>
            <a:pPr indent="0" lvl="0" marL="0" rtl="0" algn="l">
              <a:lnSpc>
                <a:spcPct val="50000"/>
              </a:lnSpc>
              <a:spcBef>
                <a:spcPts val="1200"/>
              </a:spcBef>
              <a:spcAft>
                <a:spcPts val="0"/>
              </a:spcAft>
              <a:buClr>
                <a:schemeClr val="dk1"/>
              </a:buClr>
              <a:buSzPts val="1100"/>
              <a:buFont typeface="Arial"/>
              <a:buNone/>
            </a:pPr>
            <a:r>
              <a:rPr lang="en" sz="450"/>
              <a:t>\end{itemize}</a:t>
            </a:r>
            <a:endParaRPr sz="450"/>
          </a:p>
          <a:p>
            <a:pPr indent="0" lvl="0" marL="0" rtl="0" algn="l">
              <a:lnSpc>
                <a:spcPct val="50000"/>
              </a:lnSpc>
              <a:spcBef>
                <a:spcPts val="1200"/>
              </a:spcBef>
              <a:spcAft>
                <a:spcPts val="0"/>
              </a:spcAft>
              <a:buClr>
                <a:schemeClr val="dk1"/>
              </a:buClr>
              <a:buSzPts val="1100"/>
              <a:buFont typeface="Arial"/>
              <a:buNone/>
            </a:pPr>
            <a:r>
              <a:rPr lang="en" sz="450"/>
              <a:t>\end{Large}</a:t>
            </a:r>
            <a:endParaRPr sz="450"/>
          </a:p>
          <a:p>
            <a:pPr indent="0" lvl="0" marL="0" rtl="0" algn="l">
              <a:lnSpc>
                <a:spcPct val="50000"/>
              </a:lnSpc>
              <a:spcBef>
                <a:spcPts val="1200"/>
              </a:spcBef>
              <a:spcAft>
                <a:spcPts val="0"/>
              </a:spcAft>
              <a:buClr>
                <a:schemeClr val="dk1"/>
              </a:buClr>
              <a:buSzPts val="1100"/>
              <a:buFont typeface="Arial"/>
              <a:buNone/>
            </a:pPr>
            <a:r>
              <a:rPr lang="en" sz="450"/>
              <a:t>\setlength{\jot}{15pt}</a:t>
            </a:r>
            <a:endParaRPr sz="450"/>
          </a:p>
          <a:p>
            <a:pPr indent="0" lvl="0" marL="0" rtl="0" algn="l">
              <a:lnSpc>
                <a:spcPct val="50000"/>
              </a:lnSpc>
              <a:spcBef>
                <a:spcPts val="1200"/>
              </a:spcBef>
              <a:spcAft>
                <a:spcPts val="0"/>
              </a:spcAft>
              <a:buClr>
                <a:schemeClr val="dk1"/>
              </a:buClr>
              <a:buSzPts val="1100"/>
              <a:buFont typeface="Arial"/>
              <a:buNone/>
            </a:pPr>
            <a:r>
              <a:rPr lang="en" sz="450"/>
              <a:t>\section{CUPED}</a:t>
            </a:r>
            <a:endParaRPr sz="450"/>
          </a:p>
          <a:p>
            <a:pPr indent="0" lvl="0" marL="0" rtl="0" algn="l">
              <a:lnSpc>
                <a:spcPct val="50000"/>
              </a:lnSpc>
              <a:spcBef>
                <a:spcPts val="1200"/>
              </a:spcBef>
              <a:spcAft>
                <a:spcPts val="0"/>
              </a:spcAft>
              <a:buClr>
                <a:schemeClr val="dk1"/>
              </a:buClr>
              <a:buSzPts val="1100"/>
              <a:buFont typeface="Arial"/>
              <a:buNone/>
            </a:pPr>
            <a:r>
              <a:rPr lang="en" sz="450"/>
              <a:t>\begin{Large}</a:t>
            </a:r>
            <a:endParaRPr sz="450"/>
          </a:p>
          <a:p>
            <a:pPr indent="0" lvl="0" marL="0" rtl="0" algn="l">
              <a:lnSpc>
                <a:spcPct val="50000"/>
              </a:lnSpc>
              <a:spcBef>
                <a:spcPts val="1200"/>
              </a:spcBef>
              <a:spcAft>
                <a:spcPts val="0"/>
              </a:spcAft>
              <a:buClr>
                <a:schemeClr val="dk1"/>
              </a:buClr>
              <a:buSzPts val="1100"/>
              <a:buFont typeface="Arial"/>
              <a:buNone/>
            </a:pPr>
            <a:r>
              <a:rPr lang="en" sz="450"/>
              <a:t>\begin{gather}</a:t>
            </a:r>
            <a:endParaRPr sz="450"/>
          </a:p>
          <a:p>
            <a:pPr indent="0" lvl="0" marL="0" rtl="0" algn="l">
              <a:lnSpc>
                <a:spcPct val="50000"/>
              </a:lnSpc>
              <a:spcBef>
                <a:spcPts val="1200"/>
              </a:spcBef>
              <a:spcAft>
                <a:spcPts val="0"/>
              </a:spcAft>
              <a:buClr>
                <a:schemeClr val="dk1"/>
              </a:buClr>
              <a:buSzPts val="1100"/>
              <a:buFont typeface="Arial"/>
              <a:buNone/>
            </a:pPr>
            <a:r>
              <a:rPr lang="en" sz="450"/>
              <a:t>    Y_{CUPED} = Y - \theta X \\</a:t>
            </a:r>
            <a:endParaRPr sz="450"/>
          </a:p>
          <a:p>
            <a:pPr indent="0" lvl="0" marL="0" rtl="0" algn="l">
              <a:lnSpc>
                <a:spcPct val="50000"/>
              </a:lnSpc>
              <a:spcBef>
                <a:spcPts val="1200"/>
              </a:spcBef>
              <a:spcAft>
                <a:spcPts val="0"/>
              </a:spcAft>
              <a:buClr>
                <a:schemeClr val="dk1"/>
              </a:buClr>
              <a:buSzPts val="1100"/>
              <a:buFont typeface="Arial"/>
              <a:buNone/>
            </a:pPr>
            <a:r>
              <a:rPr lang="en" sz="450"/>
              <a:t>    Var(Y_{CUPED}) = Var(Y - \theta X) = Var(Y) + \theta^2 Var( X) - 2\theta cov(Y, X) \\</a:t>
            </a:r>
            <a:endParaRPr sz="450"/>
          </a:p>
          <a:p>
            <a:pPr indent="0" lvl="0" marL="0" rtl="0" algn="l">
              <a:lnSpc>
                <a:spcPct val="50000"/>
              </a:lnSpc>
              <a:spcBef>
                <a:spcPts val="1200"/>
              </a:spcBef>
              <a:spcAft>
                <a:spcPts val="0"/>
              </a:spcAft>
              <a:buClr>
                <a:schemeClr val="dk1"/>
              </a:buClr>
              <a:buSzPts val="1100"/>
              <a:buFont typeface="Arial"/>
              <a:buNone/>
            </a:pPr>
            <a:r>
              <a:rPr lang="en" sz="450"/>
              <a:t>    \theta_{min} = \frac{cov(Y, X)}{Var(X)} \\</a:t>
            </a:r>
            <a:endParaRPr sz="450"/>
          </a:p>
          <a:p>
            <a:pPr indent="0" lvl="0" marL="0" rtl="0" algn="l">
              <a:lnSpc>
                <a:spcPct val="50000"/>
              </a:lnSpc>
              <a:spcBef>
                <a:spcPts val="1200"/>
              </a:spcBef>
              <a:spcAft>
                <a:spcPts val="0"/>
              </a:spcAft>
              <a:buClr>
                <a:schemeClr val="dk1"/>
              </a:buClr>
              <a:buSzPts val="1100"/>
              <a:buFont typeface="Arial"/>
              <a:buNone/>
            </a:pPr>
            <a:r>
              <a:rPr lang="en" sz="450"/>
              <a:t>    Var(Y_{CUPED}) = Var(Y) + \frac{cov(Y, X)^2}{Var(X)^2} Var( X) - 2\frac{cov(Y, X)}{Var(X)} cov(Y, X) \\</a:t>
            </a:r>
            <a:endParaRPr sz="450"/>
          </a:p>
          <a:p>
            <a:pPr indent="0" lvl="0" marL="0" rtl="0" algn="l">
              <a:lnSpc>
                <a:spcPct val="50000"/>
              </a:lnSpc>
              <a:spcBef>
                <a:spcPts val="1200"/>
              </a:spcBef>
              <a:spcAft>
                <a:spcPts val="0"/>
              </a:spcAft>
              <a:buClr>
                <a:schemeClr val="dk1"/>
              </a:buClr>
              <a:buSzPts val="1100"/>
              <a:buFont typeface="Arial"/>
              <a:buNone/>
            </a:pPr>
            <a:r>
              <a:rPr lang="en" sz="450"/>
              <a:t>    Var(Y_{CUPED}) = Var(Y) + \frac{cov(Y, X)^2}{Var(X)} - 2\frac{cov(Y, X)^2}{Var(X)} = Var(Y)(1-\rho(Y, X)^2)</a:t>
            </a:r>
            <a:endParaRPr sz="450"/>
          </a:p>
          <a:p>
            <a:pPr indent="0" lvl="0" marL="0" rtl="0" algn="l">
              <a:lnSpc>
                <a:spcPct val="50000"/>
              </a:lnSpc>
              <a:spcBef>
                <a:spcPts val="1200"/>
              </a:spcBef>
              <a:spcAft>
                <a:spcPts val="0"/>
              </a:spcAft>
              <a:buClr>
                <a:schemeClr val="dk1"/>
              </a:buClr>
              <a:buSzPts val="1100"/>
              <a:buFont typeface="Arial"/>
              <a:buNone/>
            </a:pPr>
            <a:r>
              <a:rPr lang="en" sz="450"/>
              <a:t>\end{gather}</a:t>
            </a:r>
            <a:endParaRPr sz="450"/>
          </a:p>
          <a:p>
            <a:pPr indent="0" lvl="0" marL="0" rtl="0" algn="l">
              <a:lnSpc>
                <a:spcPct val="50000"/>
              </a:lnSpc>
              <a:spcBef>
                <a:spcPts val="1200"/>
              </a:spcBef>
              <a:spcAft>
                <a:spcPts val="0"/>
              </a:spcAft>
              <a:buSzPts val="1100"/>
              <a:buNone/>
            </a:pPr>
            <a:r>
              <a:rPr lang="en" sz="450"/>
              <a:t>\end{Large}</a:t>
            </a:r>
            <a:endParaRPr sz="450"/>
          </a:p>
          <a:p>
            <a:pPr indent="0" lvl="0" marL="0" rtl="0" algn="l">
              <a:lnSpc>
                <a:spcPct val="50000"/>
              </a:lnSpc>
              <a:spcBef>
                <a:spcPts val="1200"/>
              </a:spcBef>
              <a:spcAft>
                <a:spcPts val="1200"/>
              </a:spcAft>
              <a:buSzPts val="275"/>
              <a:buNone/>
            </a:pPr>
            <a:r>
              <a:t/>
            </a:r>
            <a:endParaRPr sz="450"/>
          </a:p>
        </p:txBody>
      </p:sp>
      <p:sp>
        <p:nvSpPr>
          <p:cNvPr id="302" name="Google Shape;302;p44"/>
          <p:cNvSpPr txBox="1"/>
          <p:nvPr>
            <p:ph idx="1" type="body"/>
          </p:nvPr>
        </p:nvSpPr>
        <p:spPr>
          <a:xfrm>
            <a:off x="311700" y="1152475"/>
            <a:ext cx="2590200" cy="38685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Clr>
                <a:schemeClr val="dk1"/>
              </a:buClr>
              <a:buSzPts val="275"/>
              <a:buFont typeface="Arial"/>
              <a:buNone/>
            </a:pPr>
            <a:r>
              <a:rPr lang="en" sz="450"/>
              <a:t>\documentclass{article}</a:t>
            </a:r>
            <a:endParaRPr sz="450"/>
          </a:p>
          <a:p>
            <a:pPr indent="0" lvl="0" marL="0" rtl="0" algn="l">
              <a:lnSpc>
                <a:spcPct val="50000"/>
              </a:lnSpc>
              <a:spcBef>
                <a:spcPts val="1200"/>
              </a:spcBef>
              <a:spcAft>
                <a:spcPts val="0"/>
              </a:spcAft>
              <a:buClr>
                <a:schemeClr val="dk1"/>
              </a:buClr>
              <a:buSzPts val="275"/>
              <a:buFont typeface="Arial"/>
              <a:buNone/>
            </a:pPr>
            <a:r>
              <a:rPr lang="en" sz="450"/>
              <a:t>\usepackage[utf8]{inputenc}</a:t>
            </a:r>
            <a:endParaRPr sz="450"/>
          </a:p>
          <a:p>
            <a:pPr indent="0" lvl="0" marL="0" rtl="0" algn="l">
              <a:lnSpc>
                <a:spcPct val="50000"/>
              </a:lnSpc>
              <a:spcBef>
                <a:spcPts val="1200"/>
              </a:spcBef>
              <a:spcAft>
                <a:spcPts val="0"/>
              </a:spcAft>
              <a:buClr>
                <a:schemeClr val="dk1"/>
              </a:buClr>
              <a:buSzPts val="275"/>
              <a:buFont typeface="Arial"/>
              <a:buNone/>
            </a:pPr>
            <a:r>
              <a:rPr lang="en" sz="450"/>
              <a:t>\usepackage{amsmath}</a:t>
            </a:r>
            <a:endParaRPr sz="450"/>
          </a:p>
          <a:p>
            <a:pPr indent="0" lvl="0" marL="0" rtl="0" algn="l">
              <a:lnSpc>
                <a:spcPct val="50000"/>
              </a:lnSpc>
              <a:spcBef>
                <a:spcPts val="1200"/>
              </a:spcBef>
              <a:spcAft>
                <a:spcPts val="0"/>
              </a:spcAft>
              <a:buClr>
                <a:schemeClr val="dk1"/>
              </a:buClr>
              <a:buSzPts val="275"/>
              <a:buFont typeface="Arial"/>
              <a:buNone/>
            </a:pPr>
            <a:r>
              <a:rPr lang="en" sz="450"/>
              <a:t>\usepackage[top=30pt,bottom=30pt,left=48pt,right=46pt]{geometry}</a:t>
            </a:r>
            <a:endParaRPr sz="450"/>
          </a:p>
          <a:p>
            <a:pPr indent="0" lvl="0" marL="0" rtl="0" algn="l">
              <a:lnSpc>
                <a:spcPct val="50000"/>
              </a:lnSpc>
              <a:spcBef>
                <a:spcPts val="1200"/>
              </a:spcBef>
              <a:spcAft>
                <a:spcPts val="0"/>
              </a:spcAft>
              <a:buClr>
                <a:schemeClr val="dk1"/>
              </a:buClr>
              <a:buSzPts val="275"/>
              <a:buFont typeface="Arial"/>
              <a:buNone/>
            </a:pPr>
            <a:r>
              <a:rPr lang="en" sz="450"/>
              <a:t>\usepackage{xcolor}</a:t>
            </a:r>
            <a:endParaRPr sz="450"/>
          </a:p>
          <a:p>
            <a:pPr indent="0" lvl="0" marL="0" rtl="0" algn="l">
              <a:lnSpc>
                <a:spcPct val="50000"/>
              </a:lnSpc>
              <a:spcBef>
                <a:spcPts val="1200"/>
              </a:spcBef>
              <a:spcAft>
                <a:spcPts val="0"/>
              </a:spcAft>
              <a:buClr>
                <a:schemeClr val="dk1"/>
              </a:buClr>
              <a:buSzPts val="275"/>
              <a:buFont typeface="Arial"/>
              <a:buNone/>
            </a:pPr>
            <a:r>
              <a:rPr lang="en" sz="450"/>
              <a:t>\DeclareMathOperator{\EX}{\mathbb{E}}</a:t>
            </a:r>
            <a:endParaRPr sz="450"/>
          </a:p>
          <a:p>
            <a:pPr indent="0" lvl="0" marL="0" rtl="0" algn="l">
              <a:lnSpc>
                <a:spcPct val="50000"/>
              </a:lnSpc>
              <a:spcBef>
                <a:spcPts val="1200"/>
              </a:spcBef>
              <a:spcAft>
                <a:spcPts val="0"/>
              </a:spcAft>
              <a:buClr>
                <a:schemeClr val="dk1"/>
              </a:buClr>
              <a:buSzPts val="275"/>
              <a:buFont typeface="Arial"/>
              <a:buNone/>
            </a:pPr>
            <a:r>
              <a:rPr lang="en" sz="450"/>
              <a:t>\title{CUPED for faster AB-testing}</a:t>
            </a:r>
            <a:endParaRPr sz="450"/>
          </a:p>
          <a:p>
            <a:pPr indent="0" lvl="0" marL="0" rtl="0" algn="l">
              <a:lnSpc>
                <a:spcPct val="50000"/>
              </a:lnSpc>
              <a:spcBef>
                <a:spcPts val="1200"/>
              </a:spcBef>
              <a:spcAft>
                <a:spcPts val="0"/>
              </a:spcAft>
              <a:buClr>
                <a:schemeClr val="dk1"/>
              </a:buClr>
              <a:buSzPts val="275"/>
              <a:buFont typeface="Arial"/>
              <a:buNone/>
            </a:pPr>
            <a:r>
              <a:rPr lang="en" sz="450"/>
              <a:t>\author{DD}</a:t>
            </a:r>
            <a:endParaRPr sz="450"/>
          </a:p>
          <a:p>
            <a:pPr indent="0" lvl="0" marL="0" rtl="0" algn="l">
              <a:lnSpc>
                <a:spcPct val="50000"/>
              </a:lnSpc>
              <a:spcBef>
                <a:spcPts val="1200"/>
              </a:spcBef>
              <a:spcAft>
                <a:spcPts val="0"/>
              </a:spcAft>
              <a:buClr>
                <a:schemeClr val="dk1"/>
              </a:buClr>
              <a:buSzPts val="275"/>
              <a:buFont typeface="Arial"/>
              <a:buNone/>
            </a:pPr>
            <a:r>
              <a:rPr lang="en" sz="450"/>
              <a:t>\date{December 2022}</a:t>
            </a:r>
            <a:endParaRPr sz="450"/>
          </a:p>
          <a:p>
            <a:pPr indent="0" lvl="0" marL="0" rtl="0" algn="l">
              <a:lnSpc>
                <a:spcPct val="50000"/>
              </a:lnSpc>
              <a:spcBef>
                <a:spcPts val="1200"/>
              </a:spcBef>
              <a:spcAft>
                <a:spcPts val="0"/>
              </a:spcAft>
              <a:buClr>
                <a:schemeClr val="dk1"/>
              </a:buClr>
              <a:buSzPts val="275"/>
              <a:buFont typeface="Arial"/>
              <a:buNone/>
            </a:pPr>
            <a:r>
              <a:rPr lang="en" sz="450"/>
              <a:t>\begin{document}</a:t>
            </a:r>
            <a:endParaRPr sz="450"/>
          </a:p>
          <a:p>
            <a:pPr indent="0" lvl="0" marL="0" rtl="0" algn="l">
              <a:lnSpc>
                <a:spcPct val="50000"/>
              </a:lnSpc>
              <a:spcBef>
                <a:spcPts val="1200"/>
              </a:spcBef>
              <a:spcAft>
                <a:spcPts val="0"/>
              </a:spcAft>
              <a:buClr>
                <a:schemeClr val="dk1"/>
              </a:buClr>
              <a:buSzPts val="275"/>
              <a:buFont typeface="Arial"/>
              <a:buNone/>
            </a:pPr>
            <a:r>
              <a:rPr lang="en" sz="450"/>
              <a:t>\maketitle</a:t>
            </a:r>
            <a:endParaRPr sz="450"/>
          </a:p>
          <a:p>
            <a:pPr indent="0" lvl="0" marL="0" rtl="0" algn="l">
              <a:lnSpc>
                <a:spcPct val="50000"/>
              </a:lnSpc>
              <a:spcBef>
                <a:spcPts val="1200"/>
              </a:spcBef>
              <a:spcAft>
                <a:spcPts val="0"/>
              </a:spcAft>
              <a:buClr>
                <a:schemeClr val="dk1"/>
              </a:buClr>
              <a:buSzPts val="275"/>
              <a:buFont typeface="Arial"/>
              <a:buNone/>
            </a:pPr>
            <a:r>
              <a:rPr lang="en" sz="450"/>
              <a:t>\section{Introduction}</a:t>
            </a:r>
            <a:endParaRPr sz="450"/>
          </a:p>
          <a:p>
            <a:pPr indent="0" lvl="0" marL="0" rtl="0" algn="l">
              <a:lnSpc>
                <a:spcPct val="50000"/>
              </a:lnSpc>
              <a:spcBef>
                <a:spcPts val="1200"/>
              </a:spcBef>
              <a:spcAft>
                <a:spcPts val="0"/>
              </a:spcAft>
              <a:buClr>
                <a:schemeClr val="dk1"/>
              </a:buClr>
              <a:buSzPts val="275"/>
              <a:buFont typeface="Arial"/>
              <a:buNone/>
            </a:pPr>
            <a:r>
              <a:rPr lang="en" sz="450"/>
              <a:t>\begin{Large}</a:t>
            </a:r>
            <a:endParaRPr sz="450"/>
          </a:p>
          <a:p>
            <a:pPr indent="0" lvl="0" marL="0" rtl="0" algn="l">
              <a:lnSpc>
                <a:spcPct val="50000"/>
              </a:lnSpc>
              <a:spcBef>
                <a:spcPts val="1200"/>
              </a:spcBef>
              <a:spcAft>
                <a:spcPts val="0"/>
              </a:spcAft>
              <a:buClr>
                <a:schemeClr val="dk1"/>
              </a:buClr>
              <a:buSzPts val="275"/>
              <a:buFont typeface="Arial"/>
              <a:buNone/>
            </a:pPr>
            <a:r>
              <a:rPr lang="en" sz="450"/>
              <a:t>\pmb{Confidence Interval} for $(\mu_{treatment} - \mu_{control})$ :</a:t>
            </a:r>
            <a:endParaRPr sz="450"/>
          </a:p>
          <a:p>
            <a:pPr indent="0" lvl="0" marL="0" rtl="0" algn="l">
              <a:lnSpc>
                <a:spcPct val="50000"/>
              </a:lnSpc>
              <a:spcBef>
                <a:spcPts val="1200"/>
              </a:spcBef>
              <a:spcAft>
                <a:spcPts val="0"/>
              </a:spcAft>
              <a:buClr>
                <a:schemeClr val="dk1"/>
              </a:buClr>
              <a:buSzPts val="275"/>
              <a:buFont typeface="Arial"/>
              <a:buNone/>
            </a:pPr>
            <a:r>
              <a:rPr lang="en" sz="450"/>
              <a:t>\begin{gather}</a:t>
            </a:r>
            <a:endParaRPr sz="450"/>
          </a:p>
          <a:p>
            <a:pPr indent="0" lvl="0" marL="0" rtl="0" algn="l">
              <a:lnSpc>
                <a:spcPct val="50000"/>
              </a:lnSpc>
              <a:spcBef>
                <a:spcPts val="1200"/>
              </a:spcBef>
              <a:spcAft>
                <a:spcPts val="0"/>
              </a:spcAft>
              <a:buClr>
                <a:schemeClr val="dk1"/>
              </a:buClr>
              <a:buSzPts val="275"/>
              <a:buFont typeface="Arial"/>
              <a:buNone/>
            </a:pPr>
            <a:r>
              <a:rPr lang="en" sz="450"/>
              <a:t>    (\Bar{x}_{treatment} - \Bar{x}_{control}) \pm z_{\alpha/2}*\frac{\sigma}{\sqrt{n}} \\</a:t>
            </a:r>
            <a:endParaRPr sz="450"/>
          </a:p>
          <a:p>
            <a:pPr indent="0" lvl="0" marL="0" rtl="0" algn="l">
              <a:lnSpc>
                <a:spcPct val="50000"/>
              </a:lnSpc>
              <a:spcBef>
                <a:spcPts val="1200"/>
              </a:spcBef>
              <a:spcAft>
                <a:spcPts val="0"/>
              </a:spcAft>
              <a:buClr>
                <a:schemeClr val="dk1"/>
              </a:buClr>
              <a:buSzPts val="275"/>
              <a:buFont typeface="Arial"/>
              <a:buNone/>
            </a:pPr>
            <a:r>
              <a:rPr lang="en" sz="450"/>
              <a:t>    we\;call\;\;\; z_{\alpha/2}*\frac{\sigma}{\sqrt{n}} = \Delta = \text{Margin of Error} \\</a:t>
            </a:r>
            <a:endParaRPr sz="450"/>
          </a:p>
          <a:p>
            <a:pPr indent="0" lvl="0" marL="0" rtl="0" algn="l">
              <a:lnSpc>
                <a:spcPct val="50000"/>
              </a:lnSpc>
              <a:spcBef>
                <a:spcPts val="1200"/>
              </a:spcBef>
              <a:spcAft>
                <a:spcPts val="0"/>
              </a:spcAft>
              <a:buSzPts val="275"/>
              <a:buNone/>
            </a:pPr>
            <a:r>
              <a:rPr lang="en" sz="450"/>
              <a:t>    n = \frac{z_{\alpha/2}^2 * \sigma^2}{\Delta^2}</a:t>
            </a:r>
            <a:endParaRPr sz="450"/>
          </a:p>
          <a:p>
            <a:pPr indent="0" lvl="0" marL="0" rtl="0" algn="l">
              <a:lnSpc>
                <a:spcPct val="50000"/>
              </a:lnSpc>
              <a:spcBef>
                <a:spcPts val="1200"/>
              </a:spcBef>
              <a:spcAft>
                <a:spcPts val="0"/>
              </a:spcAft>
              <a:buSzPts val="275"/>
              <a:buNone/>
            </a:pPr>
            <a:r>
              <a:rPr lang="en" sz="450"/>
              <a:t>\end{gather}</a:t>
            </a:r>
            <a:endParaRPr sz="450"/>
          </a:p>
          <a:p>
            <a:pPr indent="0" lvl="0" marL="0" rtl="0" algn="l">
              <a:lnSpc>
                <a:spcPct val="50000"/>
              </a:lnSpc>
              <a:spcBef>
                <a:spcPts val="1200"/>
              </a:spcBef>
              <a:spcAft>
                <a:spcPts val="1200"/>
              </a:spcAft>
              <a:buSzPts val="275"/>
              <a:buNone/>
            </a:pPr>
            <a:r>
              <a:rPr lang="en" sz="450"/>
              <a:t>where:</a:t>
            </a:r>
            <a:endParaRPr sz="450"/>
          </a:p>
        </p:txBody>
      </p:sp>
      <p:sp>
        <p:nvSpPr>
          <p:cNvPr id="303" name="Google Shape;30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LaTeX code</a:t>
            </a:r>
            <a:endParaRPr/>
          </a:p>
        </p:txBody>
      </p:sp>
      <p:sp>
        <p:nvSpPr>
          <p:cNvPr id="304" name="Google Shape;304;p44"/>
          <p:cNvSpPr txBox="1"/>
          <p:nvPr>
            <p:ph idx="1" type="body"/>
          </p:nvPr>
        </p:nvSpPr>
        <p:spPr>
          <a:xfrm>
            <a:off x="5986700" y="1275000"/>
            <a:ext cx="3111300" cy="38685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SzPts val="1100"/>
              <a:buNone/>
            </a:pPr>
            <a:r>
              <a:rPr lang="en" sz="450"/>
              <a:t>\setlength{\jot}{20pt}</a:t>
            </a:r>
            <a:endParaRPr sz="450"/>
          </a:p>
          <a:p>
            <a:pPr indent="0" lvl="0" marL="0" rtl="0" algn="l">
              <a:lnSpc>
                <a:spcPct val="50000"/>
              </a:lnSpc>
              <a:spcBef>
                <a:spcPts val="1200"/>
              </a:spcBef>
              <a:spcAft>
                <a:spcPts val="0"/>
              </a:spcAft>
              <a:buSzPts val="1100"/>
              <a:buNone/>
            </a:pPr>
            <a:r>
              <a:rPr lang="en" sz="450"/>
              <a:t>\section{Unbiased CUPED}</a:t>
            </a:r>
            <a:endParaRPr sz="450"/>
          </a:p>
          <a:p>
            <a:pPr indent="0" lvl="0" marL="0" rtl="0" algn="l">
              <a:lnSpc>
                <a:spcPct val="50000"/>
              </a:lnSpc>
              <a:spcBef>
                <a:spcPts val="1200"/>
              </a:spcBef>
              <a:spcAft>
                <a:spcPts val="0"/>
              </a:spcAft>
              <a:buSzPts val="1100"/>
              <a:buNone/>
            </a:pPr>
            <a:r>
              <a:rPr lang="en" sz="450"/>
              <a:t>\begin{LARGE}</a:t>
            </a:r>
            <a:endParaRPr sz="450"/>
          </a:p>
          <a:p>
            <a:pPr indent="0" lvl="0" marL="0" rtl="0" algn="l">
              <a:lnSpc>
                <a:spcPct val="50000"/>
              </a:lnSpc>
              <a:spcBef>
                <a:spcPts val="1200"/>
              </a:spcBef>
              <a:spcAft>
                <a:spcPts val="0"/>
              </a:spcAft>
              <a:buSzPts val="1100"/>
              <a:buNone/>
            </a:pPr>
            <a:r>
              <a:rPr lang="en" sz="450"/>
              <a:t>If we want $Y_{CUPED}$ to be unbiased:</a:t>
            </a:r>
            <a:endParaRPr sz="450"/>
          </a:p>
          <a:p>
            <a:pPr indent="0" lvl="0" marL="0" rtl="0" algn="l">
              <a:lnSpc>
                <a:spcPct val="50000"/>
              </a:lnSpc>
              <a:spcBef>
                <a:spcPts val="1200"/>
              </a:spcBef>
              <a:spcAft>
                <a:spcPts val="0"/>
              </a:spcAft>
              <a:buSzPts val="1100"/>
              <a:buNone/>
            </a:pPr>
            <a:r>
              <a:rPr lang="en" sz="450"/>
              <a:t>\begin{gather}</a:t>
            </a:r>
            <a:endParaRPr sz="450"/>
          </a:p>
          <a:p>
            <a:pPr indent="0" lvl="0" marL="0" rtl="0" algn="l">
              <a:lnSpc>
                <a:spcPct val="50000"/>
              </a:lnSpc>
              <a:spcBef>
                <a:spcPts val="1200"/>
              </a:spcBef>
              <a:spcAft>
                <a:spcPts val="0"/>
              </a:spcAft>
              <a:buSzPts val="1100"/>
              <a:buNone/>
            </a:pPr>
            <a:r>
              <a:rPr lang="en" sz="450"/>
              <a:t>    \text{Unbiased, by definition: } \EX(Y_{CUPED}) = \mu_{Y} \\</a:t>
            </a:r>
            <a:endParaRPr sz="450"/>
          </a:p>
          <a:p>
            <a:pPr indent="0" lvl="0" marL="0" rtl="0" algn="l">
              <a:lnSpc>
                <a:spcPct val="50000"/>
              </a:lnSpc>
              <a:spcBef>
                <a:spcPts val="1200"/>
              </a:spcBef>
              <a:spcAft>
                <a:spcPts val="0"/>
              </a:spcAft>
              <a:buSzPts val="1100"/>
              <a:buNone/>
            </a:pPr>
            <a:r>
              <a:rPr lang="en" sz="450"/>
              <a:t>    \text{But, } \EX(Y_{CUPED}) = \EX(Y - \theta X) = \mu_Y - \theta \EX(X) \color{red} \neq \color{black}\mu_Y =&gt; \\</a:t>
            </a:r>
            <a:endParaRPr sz="450"/>
          </a:p>
          <a:p>
            <a:pPr indent="0" lvl="0" marL="0" rtl="0" algn="l">
              <a:lnSpc>
                <a:spcPct val="50000"/>
              </a:lnSpc>
              <a:spcBef>
                <a:spcPts val="1200"/>
              </a:spcBef>
              <a:spcAft>
                <a:spcPts val="0"/>
              </a:spcAft>
              <a:buSzPts val="1100"/>
              <a:buNone/>
            </a:pPr>
            <a:r>
              <a:rPr lang="en" sz="450"/>
              <a:t>    =&gt; Y_{CUPED\;adjusted} = Y - \theta X + \theta \EX(X)</a:t>
            </a:r>
            <a:endParaRPr sz="450"/>
          </a:p>
          <a:p>
            <a:pPr indent="0" lvl="0" marL="0" rtl="0" algn="l">
              <a:lnSpc>
                <a:spcPct val="50000"/>
              </a:lnSpc>
              <a:spcBef>
                <a:spcPts val="1200"/>
              </a:spcBef>
              <a:spcAft>
                <a:spcPts val="0"/>
              </a:spcAft>
              <a:buSzPts val="1100"/>
              <a:buNone/>
            </a:pPr>
            <a:r>
              <a:rPr lang="en" sz="450"/>
              <a:t>\end{gather}</a:t>
            </a:r>
            <a:endParaRPr sz="450"/>
          </a:p>
          <a:p>
            <a:pPr indent="0" lvl="0" marL="0" rtl="0" algn="l">
              <a:lnSpc>
                <a:spcPct val="50000"/>
              </a:lnSpc>
              <a:spcBef>
                <a:spcPts val="1200"/>
              </a:spcBef>
              <a:spcAft>
                <a:spcPts val="0"/>
              </a:spcAft>
              <a:buSzPts val="1100"/>
              <a:buNone/>
            </a:pPr>
            <a:r>
              <a:rPr lang="en" sz="450"/>
              <a:t>\end{LARGE}</a:t>
            </a:r>
            <a:endParaRPr sz="450"/>
          </a:p>
          <a:p>
            <a:pPr indent="0" lvl="0" marL="0" rtl="0" algn="l">
              <a:lnSpc>
                <a:spcPct val="50000"/>
              </a:lnSpc>
              <a:spcBef>
                <a:spcPts val="1200"/>
              </a:spcBef>
              <a:spcAft>
                <a:spcPts val="0"/>
              </a:spcAft>
              <a:buSzPts val="1100"/>
              <a:buNone/>
            </a:pPr>
            <a:r>
              <a:t/>
            </a:r>
            <a:endParaRPr sz="450"/>
          </a:p>
          <a:p>
            <a:pPr indent="0" lvl="0" marL="0" rtl="0" algn="l">
              <a:lnSpc>
                <a:spcPct val="50000"/>
              </a:lnSpc>
              <a:spcBef>
                <a:spcPts val="1200"/>
              </a:spcBef>
              <a:spcAft>
                <a:spcPts val="0"/>
              </a:spcAft>
              <a:buSzPts val="1100"/>
              <a:buNone/>
            </a:pPr>
            <a:r>
              <a:rPr lang="en" sz="450"/>
              <a:t>\end{document}</a:t>
            </a:r>
            <a:endParaRPr sz="450"/>
          </a:p>
          <a:p>
            <a:pPr indent="0" lvl="0" marL="0" rtl="0" algn="l">
              <a:lnSpc>
                <a:spcPct val="50000"/>
              </a:lnSpc>
              <a:spcBef>
                <a:spcPts val="1200"/>
              </a:spcBef>
              <a:spcAft>
                <a:spcPts val="0"/>
              </a:spcAft>
              <a:buSzPts val="1100"/>
              <a:buNone/>
            </a:pPr>
            <a:r>
              <a:t/>
            </a:r>
            <a:endParaRPr sz="450"/>
          </a:p>
          <a:p>
            <a:pPr indent="0" lvl="0" marL="0" rtl="0" algn="l">
              <a:lnSpc>
                <a:spcPct val="50000"/>
              </a:lnSpc>
              <a:spcBef>
                <a:spcPts val="1200"/>
              </a:spcBef>
              <a:spcAft>
                <a:spcPts val="1200"/>
              </a:spcAft>
              <a:buSzPts val="275"/>
              <a:buNone/>
            </a:pPr>
            <a:r>
              <a:t/>
            </a:r>
            <a:endParaRPr sz="45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other words, …</a:t>
            </a:r>
            <a:endParaRPr/>
          </a:p>
        </p:txBody>
      </p:sp>
      <p:sp>
        <p:nvSpPr>
          <p:cNvPr id="84" name="Google Shape;84;p17"/>
          <p:cNvSpPr txBox="1"/>
          <p:nvPr>
            <p:ph idx="1" type="body"/>
          </p:nvPr>
        </p:nvSpPr>
        <p:spPr>
          <a:xfrm>
            <a:off x="506925" y="1539600"/>
            <a:ext cx="7278900" cy="24969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Clr>
                <a:schemeClr val="dk1"/>
              </a:buClr>
              <a:buSzPts val="2500"/>
              <a:buAutoNum type="arabicPeriod"/>
            </a:pPr>
            <a:r>
              <a:rPr lang="en" sz="2500">
                <a:solidFill>
                  <a:schemeClr val="dk1"/>
                </a:solidFill>
              </a:rPr>
              <a:t>R</a:t>
            </a:r>
            <a:r>
              <a:rPr lang="en" sz="2500">
                <a:solidFill>
                  <a:schemeClr val="dk1"/>
                </a:solidFill>
              </a:rPr>
              <a:t>un a test</a:t>
            </a:r>
            <a:endParaRPr sz="2500">
              <a:solidFill>
                <a:schemeClr val="dk1"/>
              </a:solidFill>
            </a:endParaRPr>
          </a:p>
          <a:p>
            <a:pPr indent="-387350" lvl="0" marL="457200" rtl="0" algn="l">
              <a:spcBef>
                <a:spcPts val="0"/>
              </a:spcBef>
              <a:spcAft>
                <a:spcPts val="0"/>
              </a:spcAft>
              <a:buClr>
                <a:schemeClr val="dk1"/>
              </a:buClr>
              <a:buSzPts val="2500"/>
              <a:buAutoNum type="arabicPeriod"/>
            </a:pPr>
            <a:r>
              <a:rPr lang="en" sz="2500">
                <a:solidFill>
                  <a:schemeClr val="dk1"/>
                </a:solidFill>
              </a:rPr>
              <a:t>Accumulate enough data</a:t>
            </a:r>
            <a:endParaRPr sz="2500">
              <a:solidFill>
                <a:schemeClr val="dk1"/>
              </a:solidFill>
            </a:endParaRPr>
          </a:p>
          <a:p>
            <a:pPr indent="-387350" lvl="0" marL="457200" rtl="0" algn="l">
              <a:spcBef>
                <a:spcPts val="0"/>
              </a:spcBef>
              <a:spcAft>
                <a:spcPts val="0"/>
              </a:spcAft>
              <a:buClr>
                <a:schemeClr val="dk1"/>
              </a:buClr>
              <a:buSzPts val="2500"/>
              <a:buAutoNum type="arabicPeriod"/>
            </a:pPr>
            <a:r>
              <a:rPr lang="en" sz="2500">
                <a:solidFill>
                  <a:schemeClr val="dk1"/>
                </a:solidFill>
              </a:rPr>
              <a:t>Calculate </a:t>
            </a:r>
            <a:r>
              <a:rPr i="1" lang="en" sz="2500">
                <a:solidFill>
                  <a:schemeClr val="dk1"/>
                </a:solidFill>
              </a:rPr>
              <a:t>the effect</a:t>
            </a:r>
            <a:endParaRPr i="1" sz="2500">
              <a:solidFill>
                <a:schemeClr val="dk1"/>
              </a:solidFill>
            </a:endParaRPr>
          </a:p>
          <a:p>
            <a:pPr indent="-387350" lvl="0" marL="457200" rtl="0" algn="l">
              <a:spcBef>
                <a:spcPts val="0"/>
              </a:spcBef>
              <a:spcAft>
                <a:spcPts val="0"/>
              </a:spcAft>
              <a:buClr>
                <a:schemeClr val="dk1"/>
              </a:buClr>
              <a:buSzPts val="2500"/>
              <a:buAutoNum type="arabicPeriod"/>
            </a:pPr>
            <a:r>
              <a:rPr lang="en" sz="2500">
                <a:solidFill>
                  <a:schemeClr val="dk1"/>
                </a:solidFill>
              </a:rPr>
              <a:t>Evaluate if it’s significant</a:t>
            </a:r>
            <a:endParaRPr sz="25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other words, …</a:t>
            </a:r>
            <a:endParaRPr/>
          </a:p>
        </p:txBody>
      </p:sp>
      <p:sp>
        <p:nvSpPr>
          <p:cNvPr id="90" name="Google Shape;90;p18"/>
          <p:cNvSpPr txBox="1"/>
          <p:nvPr>
            <p:ph idx="1" type="body"/>
          </p:nvPr>
        </p:nvSpPr>
        <p:spPr>
          <a:xfrm>
            <a:off x="506925" y="1539600"/>
            <a:ext cx="7680600" cy="24969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Clr>
                <a:schemeClr val="dk1"/>
              </a:buClr>
              <a:buSzPts val="2500"/>
              <a:buAutoNum type="arabicPeriod"/>
            </a:pPr>
            <a:r>
              <a:rPr lang="en" sz="2500">
                <a:solidFill>
                  <a:schemeClr val="dk1"/>
                </a:solidFill>
              </a:rPr>
              <a:t>Run a test</a:t>
            </a:r>
            <a:endParaRPr sz="2500">
              <a:solidFill>
                <a:schemeClr val="dk1"/>
              </a:solidFill>
            </a:endParaRPr>
          </a:p>
          <a:p>
            <a:pPr indent="-387350" lvl="0" marL="457200" rtl="0" algn="l">
              <a:spcBef>
                <a:spcPts val="0"/>
              </a:spcBef>
              <a:spcAft>
                <a:spcPts val="0"/>
              </a:spcAft>
              <a:buClr>
                <a:schemeClr val="dk1"/>
              </a:buClr>
              <a:buSzPts val="2500"/>
              <a:buAutoNum type="arabicPeriod"/>
            </a:pPr>
            <a:r>
              <a:rPr lang="en" sz="2500">
                <a:solidFill>
                  <a:schemeClr val="dk1"/>
                </a:solidFill>
              </a:rPr>
              <a:t>Accumulate enough data    ⚡⚡⚡</a:t>
            </a:r>
            <a:endParaRPr sz="2500">
              <a:solidFill>
                <a:schemeClr val="dk1"/>
              </a:solidFill>
            </a:endParaRPr>
          </a:p>
          <a:p>
            <a:pPr indent="-387350" lvl="0" marL="457200" rtl="0" algn="l">
              <a:spcBef>
                <a:spcPts val="0"/>
              </a:spcBef>
              <a:spcAft>
                <a:spcPts val="0"/>
              </a:spcAft>
              <a:buClr>
                <a:schemeClr val="dk1"/>
              </a:buClr>
              <a:buSzPts val="2500"/>
              <a:buAutoNum type="arabicPeriod"/>
            </a:pPr>
            <a:r>
              <a:rPr lang="en" sz="2500">
                <a:solidFill>
                  <a:schemeClr val="dk1"/>
                </a:solidFill>
              </a:rPr>
              <a:t>Calculate </a:t>
            </a:r>
            <a:r>
              <a:rPr i="1" lang="en" sz="2500">
                <a:solidFill>
                  <a:schemeClr val="dk1"/>
                </a:solidFill>
              </a:rPr>
              <a:t>the effect</a:t>
            </a:r>
            <a:endParaRPr i="1" sz="2500">
              <a:solidFill>
                <a:schemeClr val="dk1"/>
              </a:solidFill>
            </a:endParaRPr>
          </a:p>
          <a:p>
            <a:pPr indent="-387350" lvl="0" marL="457200" rtl="0" algn="l">
              <a:spcBef>
                <a:spcPts val="0"/>
              </a:spcBef>
              <a:spcAft>
                <a:spcPts val="0"/>
              </a:spcAft>
              <a:buClr>
                <a:schemeClr val="dk1"/>
              </a:buClr>
              <a:buSzPts val="2500"/>
              <a:buAutoNum type="arabicPeriod"/>
            </a:pPr>
            <a:r>
              <a:rPr lang="en" sz="2500">
                <a:solidFill>
                  <a:schemeClr val="dk1"/>
                </a:solidFill>
              </a:rPr>
              <a:t>Evaluate if it’s significant</a:t>
            </a:r>
            <a:endParaRPr sz="2500">
              <a:solidFill>
                <a:schemeClr val="dk1"/>
              </a:solidFill>
            </a:endParaRPr>
          </a:p>
        </p:txBody>
      </p:sp>
      <p:sp>
        <p:nvSpPr>
          <p:cNvPr id="91" name="Google Shape;91;p18"/>
          <p:cNvSpPr/>
          <p:nvPr/>
        </p:nvSpPr>
        <p:spPr>
          <a:xfrm>
            <a:off x="946925" y="2046875"/>
            <a:ext cx="3730200" cy="4782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decrease sample size?</a:t>
            </a:r>
            <a:endParaRPr/>
          </a:p>
        </p:txBody>
      </p:sp>
      <p:sp>
        <p:nvSpPr>
          <p:cNvPr id="97" name="Google Shape;97;p19"/>
          <p:cNvSpPr txBox="1"/>
          <p:nvPr>
            <p:ph idx="1" type="body"/>
          </p:nvPr>
        </p:nvSpPr>
        <p:spPr>
          <a:xfrm>
            <a:off x="3472050" y="3696725"/>
            <a:ext cx="1765800" cy="6924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Short on money</a:t>
            </a:r>
            <a:endParaRPr/>
          </a:p>
        </p:txBody>
      </p:sp>
      <p:pic>
        <p:nvPicPr>
          <p:cNvPr id="98" name="Google Shape;98;p19"/>
          <p:cNvPicPr preferRelativeResize="0"/>
          <p:nvPr/>
        </p:nvPicPr>
        <p:blipFill>
          <a:blip r:embed="rId3">
            <a:alphaModFix/>
          </a:blip>
          <a:stretch>
            <a:fillRect/>
          </a:stretch>
        </p:blipFill>
        <p:spPr>
          <a:xfrm>
            <a:off x="6315488" y="2064850"/>
            <a:ext cx="1234426" cy="1234426"/>
          </a:xfrm>
          <a:prstGeom prst="rect">
            <a:avLst/>
          </a:prstGeom>
          <a:noFill/>
          <a:ln>
            <a:noFill/>
          </a:ln>
        </p:spPr>
      </p:pic>
      <p:pic>
        <p:nvPicPr>
          <p:cNvPr id="99" name="Google Shape;99;p19"/>
          <p:cNvPicPr preferRelativeResize="0"/>
          <p:nvPr/>
        </p:nvPicPr>
        <p:blipFill>
          <a:blip r:embed="rId4">
            <a:alphaModFix/>
          </a:blip>
          <a:stretch>
            <a:fillRect/>
          </a:stretch>
        </p:blipFill>
        <p:spPr>
          <a:xfrm>
            <a:off x="918725" y="1954538"/>
            <a:ext cx="1455050" cy="1455050"/>
          </a:xfrm>
          <a:prstGeom prst="rect">
            <a:avLst/>
          </a:prstGeom>
          <a:noFill/>
          <a:ln>
            <a:noFill/>
          </a:ln>
        </p:spPr>
      </p:pic>
      <p:pic>
        <p:nvPicPr>
          <p:cNvPr id="100" name="Google Shape;100;p19"/>
          <p:cNvPicPr preferRelativeResize="0"/>
          <p:nvPr/>
        </p:nvPicPr>
        <p:blipFill>
          <a:blip r:embed="rId5">
            <a:alphaModFix/>
          </a:blip>
          <a:stretch>
            <a:fillRect/>
          </a:stretch>
        </p:blipFill>
        <p:spPr>
          <a:xfrm>
            <a:off x="3516377" y="1749161"/>
            <a:ext cx="1568274" cy="1568250"/>
          </a:xfrm>
          <a:prstGeom prst="rect">
            <a:avLst/>
          </a:prstGeom>
          <a:noFill/>
          <a:ln>
            <a:noFill/>
          </a:ln>
        </p:spPr>
      </p:pic>
      <p:sp>
        <p:nvSpPr>
          <p:cNvPr id="101" name="Google Shape;101;p19"/>
          <p:cNvSpPr txBox="1"/>
          <p:nvPr>
            <p:ph idx="1" type="body"/>
          </p:nvPr>
        </p:nvSpPr>
        <p:spPr>
          <a:xfrm>
            <a:off x="703300" y="3664025"/>
            <a:ext cx="2223600" cy="757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Short on</a:t>
            </a:r>
            <a:r>
              <a:rPr lang="en"/>
              <a:t> time</a:t>
            </a:r>
            <a:endParaRPr/>
          </a:p>
        </p:txBody>
      </p:sp>
      <p:sp>
        <p:nvSpPr>
          <p:cNvPr id="102" name="Google Shape;102;p19"/>
          <p:cNvSpPr txBox="1"/>
          <p:nvPr>
            <p:ph idx="1" type="body"/>
          </p:nvPr>
        </p:nvSpPr>
        <p:spPr>
          <a:xfrm>
            <a:off x="5769750" y="3696725"/>
            <a:ext cx="2325900" cy="827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Not enough users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Minimum sample size</a:t>
            </a:r>
            <a:endParaRPr/>
          </a:p>
        </p:txBody>
      </p:sp>
      <p:pic>
        <p:nvPicPr>
          <p:cNvPr id="108" name="Google Shape;108;p20"/>
          <p:cNvPicPr preferRelativeResize="0"/>
          <p:nvPr/>
        </p:nvPicPr>
        <p:blipFill>
          <a:blip r:embed="rId3">
            <a:alphaModFix/>
          </a:blip>
          <a:stretch>
            <a:fillRect/>
          </a:stretch>
        </p:blipFill>
        <p:spPr>
          <a:xfrm>
            <a:off x="1740800" y="1234325"/>
            <a:ext cx="5662400" cy="3909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1740800" y="1234325"/>
            <a:ext cx="5662400" cy="3909175"/>
          </a:xfrm>
          <a:prstGeom prst="rect">
            <a:avLst/>
          </a:prstGeom>
          <a:noFill/>
          <a:ln>
            <a:noFill/>
          </a:ln>
        </p:spPr>
      </p:pic>
      <p:sp>
        <p:nvSpPr>
          <p:cNvPr id="114" name="Google Shape;114;p21"/>
          <p:cNvSpPr/>
          <p:nvPr/>
        </p:nvSpPr>
        <p:spPr>
          <a:xfrm>
            <a:off x="2735575" y="2774575"/>
            <a:ext cx="803400" cy="3444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Minimum sample size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decrease Sample Size?</a:t>
            </a:r>
            <a:endParaRPr/>
          </a:p>
        </p:txBody>
      </p:sp>
      <p:sp>
        <p:nvSpPr>
          <p:cNvPr id="121" name="Google Shape;121;p22"/>
          <p:cNvSpPr txBox="1"/>
          <p:nvPr>
            <p:ph idx="1" type="body"/>
          </p:nvPr>
        </p:nvSpPr>
        <p:spPr>
          <a:xfrm>
            <a:off x="503000" y="3395525"/>
            <a:ext cx="2621100" cy="126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solidFill>
                  <a:srgbClr val="292929"/>
                </a:solidFill>
                <a:highlight>
                  <a:schemeClr val="lt1"/>
                </a:highlight>
                <a:latin typeface="Georgia"/>
                <a:ea typeface="Georgia"/>
                <a:cs typeface="Georgia"/>
                <a:sym typeface="Georgia"/>
              </a:rPr>
              <a:t>Make the test ‘weaker’ ⇒ </a:t>
            </a:r>
            <a:endParaRPr sz="1500">
              <a:solidFill>
                <a:srgbClr val="292929"/>
              </a:solidFill>
              <a:highlight>
                <a:schemeClr val="lt1"/>
              </a:highlight>
              <a:latin typeface="Georgia"/>
              <a:ea typeface="Georgia"/>
              <a:cs typeface="Georgia"/>
              <a:sym typeface="Georgia"/>
            </a:endParaRPr>
          </a:p>
          <a:p>
            <a:pPr indent="0" lvl="0" marL="0" rtl="0" algn="l">
              <a:spcBef>
                <a:spcPts val="1200"/>
              </a:spcBef>
              <a:spcAft>
                <a:spcPts val="0"/>
              </a:spcAft>
              <a:buNone/>
            </a:pPr>
            <a:r>
              <a:rPr lang="en" sz="1500">
                <a:solidFill>
                  <a:srgbClr val="292929"/>
                </a:solidFill>
                <a:highlight>
                  <a:schemeClr val="lt1"/>
                </a:highlight>
                <a:latin typeface="Georgia"/>
                <a:ea typeface="Georgia"/>
                <a:cs typeface="Georgia"/>
                <a:sym typeface="Georgia"/>
              </a:rPr>
              <a:t>⬆ Significance Level (𝛼) ⇒ </a:t>
            </a:r>
            <a:endParaRPr sz="1500">
              <a:solidFill>
                <a:srgbClr val="292929"/>
              </a:solidFill>
              <a:highlight>
                <a:schemeClr val="lt1"/>
              </a:highlight>
              <a:latin typeface="Georgia"/>
              <a:ea typeface="Georgia"/>
              <a:cs typeface="Georgia"/>
              <a:sym typeface="Georgia"/>
            </a:endParaRPr>
          </a:p>
          <a:p>
            <a:pPr indent="0" lvl="0" marL="0" rtl="0" algn="l">
              <a:spcBef>
                <a:spcPts val="1200"/>
              </a:spcBef>
              <a:spcAft>
                <a:spcPts val="1200"/>
              </a:spcAft>
              <a:buNone/>
            </a:pPr>
            <a:r>
              <a:rPr lang="en" sz="1500">
                <a:solidFill>
                  <a:srgbClr val="292929"/>
                </a:solidFill>
                <a:highlight>
                  <a:schemeClr val="lt1"/>
                </a:highlight>
                <a:latin typeface="Georgia"/>
                <a:ea typeface="Georgia"/>
                <a:cs typeface="Georgia"/>
                <a:sym typeface="Georgia"/>
              </a:rPr>
              <a:t>⬇ Score’s Abs. Value (|z</a:t>
            </a:r>
            <a:r>
              <a:rPr baseline="-25000" lang="en" sz="1500">
                <a:solidFill>
                  <a:srgbClr val="292929"/>
                </a:solidFill>
                <a:highlight>
                  <a:schemeClr val="lt1"/>
                </a:highlight>
                <a:latin typeface="Georgia"/>
                <a:ea typeface="Georgia"/>
                <a:cs typeface="Georgia"/>
                <a:sym typeface="Georgia"/>
              </a:rPr>
              <a:t>𝜶/2</a:t>
            </a:r>
            <a:r>
              <a:rPr lang="en" sz="1500">
                <a:solidFill>
                  <a:srgbClr val="292929"/>
                </a:solidFill>
                <a:highlight>
                  <a:schemeClr val="lt1"/>
                </a:highlight>
                <a:latin typeface="Georgia"/>
                <a:ea typeface="Georgia"/>
                <a:cs typeface="Georgia"/>
                <a:sym typeface="Georgia"/>
              </a:rPr>
              <a:t>|)</a:t>
            </a:r>
            <a:endParaRPr/>
          </a:p>
        </p:txBody>
      </p:sp>
      <p:sp>
        <p:nvSpPr>
          <p:cNvPr id="122" name="Google Shape;122;p22"/>
          <p:cNvSpPr txBox="1"/>
          <p:nvPr>
            <p:ph idx="1" type="body"/>
          </p:nvPr>
        </p:nvSpPr>
        <p:spPr>
          <a:xfrm>
            <a:off x="3557150" y="3232925"/>
            <a:ext cx="2538600" cy="126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292929"/>
                </a:solidFill>
                <a:highlight>
                  <a:srgbClr val="FFFFFF"/>
                </a:highlight>
                <a:latin typeface="Georgia"/>
                <a:ea typeface="Georgia"/>
                <a:cs typeface="Georgia"/>
                <a:sym typeface="Georgia"/>
              </a:rPr>
              <a:t>⬆ Margin of Error (</a:t>
            </a:r>
            <a:r>
              <a:rPr i="1" lang="en" sz="1500">
                <a:solidFill>
                  <a:srgbClr val="292929"/>
                </a:solidFill>
                <a:latin typeface="Georgia"/>
                <a:ea typeface="Georgia"/>
                <a:cs typeface="Georgia"/>
                <a:sym typeface="Georgia"/>
              </a:rPr>
              <a:t>Δ</a:t>
            </a:r>
            <a:r>
              <a:rPr lang="en" sz="1500">
                <a:solidFill>
                  <a:srgbClr val="292929"/>
                </a:solidFill>
                <a:highlight>
                  <a:srgbClr val="FFFFFF"/>
                </a:highlight>
                <a:latin typeface="Georgia"/>
                <a:ea typeface="Georgia"/>
                <a:cs typeface="Georgia"/>
                <a:sym typeface="Georgia"/>
              </a:rPr>
              <a:t>)</a:t>
            </a:r>
            <a:endParaRPr/>
          </a:p>
        </p:txBody>
      </p:sp>
      <p:cxnSp>
        <p:nvCxnSpPr>
          <p:cNvPr id="123" name="Google Shape;123;p22"/>
          <p:cNvCxnSpPr/>
          <p:nvPr/>
        </p:nvCxnSpPr>
        <p:spPr>
          <a:xfrm>
            <a:off x="3340625" y="3156400"/>
            <a:ext cx="0" cy="1629900"/>
          </a:xfrm>
          <a:prstGeom prst="straightConnector1">
            <a:avLst/>
          </a:prstGeom>
          <a:noFill/>
          <a:ln cap="flat" cmpd="sng" w="9525">
            <a:solidFill>
              <a:schemeClr val="dk2"/>
            </a:solidFill>
            <a:prstDash val="solid"/>
            <a:round/>
            <a:headEnd len="med" w="med" type="none"/>
            <a:tailEnd len="med" w="med" type="none"/>
          </a:ln>
        </p:spPr>
      </p:cxnSp>
      <p:cxnSp>
        <p:nvCxnSpPr>
          <p:cNvPr id="124" name="Google Shape;124;p22"/>
          <p:cNvCxnSpPr/>
          <p:nvPr/>
        </p:nvCxnSpPr>
        <p:spPr>
          <a:xfrm>
            <a:off x="6159125" y="3156400"/>
            <a:ext cx="0" cy="1629900"/>
          </a:xfrm>
          <a:prstGeom prst="straightConnector1">
            <a:avLst/>
          </a:prstGeom>
          <a:noFill/>
          <a:ln cap="flat" cmpd="sng" w="9525">
            <a:solidFill>
              <a:schemeClr val="dk2"/>
            </a:solidFill>
            <a:prstDash val="solid"/>
            <a:round/>
            <a:headEnd len="med" w="med" type="none"/>
            <a:tailEnd len="med" w="med" type="none"/>
          </a:ln>
        </p:spPr>
      </p:cxnSp>
      <p:sp>
        <p:nvSpPr>
          <p:cNvPr id="125" name="Google Shape;125;p22"/>
          <p:cNvSpPr txBox="1"/>
          <p:nvPr>
            <p:ph idx="1" type="body"/>
          </p:nvPr>
        </p:nvSpPr>
        <p:spPr>
          <a:xfrm>
            <a:off x="6439000" y="3232925"/>
            <a:ext cx="2538600" cy="126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292929"/>
                </a:solidFill>
                <a:highlight>
                  <a:schemeClr val="lt1"/>
                </a:highlight>
                <a:latin typeface="Georgia"/>
                <a:ea typeface="Georgia"/>
                <a:cs typeface="Georgia"/>
                <a:sym typeface="Georgia"/>
              </a:rPr>
              <a:t>⬇ </a:t>
            </a:r>
            <a:r>
              <a:rPr lang="en" sz="1500">
                <a:solidFill>
                  <a:srgbClr val="292929"/>
                </a:solidFill>
                <a:highlight>
                  <a:srgbClr val="FFFFFF"/>
                </a:highlight>
                <a:latin typeface="Georgia"/>
                <a:ea typeface="Georgia"/>
                <a:cs typeface="Georgia"/>
                <a:sym typeface="Georgia"/>
              </a:rPr>
              <a:t>Variance (</a:t>
            </a:r>
            <a:r>
              <a:rPr i="1" lang="en" sz="1500">
                <a:solidFill>
                  <a:srgbClr val="292929"/>
                </a:solidFill>
                <a:latin typeface="Georgia"/>
                <a:ea typeface="Georgia"/>
                <a:cs typeface="Georgia"/>
                <a:sym typeface="Georgia"/>
              </a:rPr>
              <a:t>σ </a:t>
            </a:r>
            <a:r>
              <a:rPr baseline="30000" i="1" lang="en" sz="1500">
                <a:solidFill>
                  <a:srgbClr val="292929"/>
                </a:solidFill>
                <a:latin typeface="Georgia"/>
                <a:ea typeface="Georgia"/>
                <a:cs typeface="Georgia"/>
                <a:sym typeface="Georgia"/>
              </a:rPr>
              <a:t>2</a:t>
            </a:r>
            <a:r>
              <a:rPr lang="en" sz="1500">
                <a:solidFill>
                  <a:srgbClr val="292929"/>
                </a:solidFill>
                <a:highlight>
                  <a:srgbClr val="FFFFFF"/>
                </a:highlight>
                <a:latin typeface="Georgia"/>
                <a:ea typeface="Georgia"/>
                <a:cs typeface="Georgia"/>
                <a:sym typeface="Georgia"/>
              </a:rPr>
              <a:t>)</a:t>
            </a:r>
            <a:endParaRPr/>
          </a:p>
        </p:txBody>
      </p:sp>
      <p:pic>
        <p:nvPicPr>
          <p:cNvPr id="126" name="Google Shape;126;p22"/>
          <p:cNvPicPr preferRelativeResize="0"/>
          <p:nvPr/>
        </p:nvPicPr>
        <p:blipFill>
          <a:blip r:embed="rId3">
            <a:alphaModFix/>
          </a:blip>
          <a:stretch>
            <a:fillRect/>
          </a:stretch>
        </p:blipFill>
        <p:spPr>
          <a:xfrm>
            <a:off x="2970763" y="1342300"/>
            <a:ext cx="3202475" cy="1555850"/>
          </a:xfrm>
          <a:prstGeom prst="rect">
            <a:avLst/>
          </a:prstGeom>
          <a:noFill/>
          <a:ln>
            <a:noFill/>
          </a:ln>
        </p:spPr>
      </p:pic>
      <p:cxnSp>
        <p:nvCxnSpPr>
          <p:cNvPr id="127" name="Google Shape;127;p22"/>
          <p:cNvCxnSpPr/>
          <p:nvPr/>
        </p:nvCxnSpPr>
        <p:spPr>
          <a:xfrm>
            <a:off x="459125" y="3060750"/>
            <a:ext cx="8168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